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 id="269" r:id="rId14"/>
    <p:sldId id="270" r:id="rId15"/>
    <p:sldId id="271" r:id="rId16"/>
    <p:sldId id="273" r:id="rId17"/>
    <p:sldId id="274" r:id="rId18"/>
    <p:sldId id="275" r:id="rId19"/>
    <p:sldId id="276" r:id="rId20"/>
    <p:sldId id="272" r:id="rId21"/>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94"/>
  </p:normalViewPr>
  <p:slideViewPr>
    <p:cSldViewPr snapToGrid="0" snapToObjects="1">
      <p:cViewPr varScale="1">
        <p:scale>
          <a:sx n="121" d="100"/>
          <a:sy n="121"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D8A8B-1974-2D47-B572-D32904E4A5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840EA3AA-66F7-5945-8F63-3ABF5D628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92048CF4-D2B4-9D4C-B454-7EA7A1C973A0}"/>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5" name="Footer Placeholder 4">
            <a:extLst>
              <a:ext uri="{FF2B5EF4-FFF2-40B4-BE49-F238E27FC236}">
                <a16:creationId xmlns:a16="http://schemas.microsoft.com/office/drawing/2014/main" id="{2AA3BB5A-FEA8-F845-9CB5-983800D55C6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A2786D21-377A-D34A-B59C-60970E7647ED}"/>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234824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8DD97-9429-0D44-B720-A5104008A75B}"/>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12C7CBFA-D5FF-B443-A3B9-7A5A42F321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207445C-7B9E-1F43-93FD-D2BB35879EEA}"/>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5" name="Footer Placeholder 4">
            <a:extLst>
              <a:ext uri="{FF2B5EF4-FFF2-40B4-BE49-F238E27FC236}">
                <a16:creationId xmlns:a16="http://schemas.microsoft.com/office/drawing/2014/main" id="{34C44ECE-9D30-2046-81F0-D059732CF37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A9AB407-63F7-E043-A297-107120169A16}"/>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1345541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FEEF8C-A31D-E543-870D-776A166F61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F5B3DB49-25CA-B843-9FD5-D7544DF798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6EB5117-CA0D-A048-89E0-2D2FB926EDFB}"/>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5" name="Footer Placeholder 4">
            <a:extLst>
              <a:ext uri="{FF2B5EF4-FFF2-40B4-BE49-F238E27FC236}">
                <a16:creationId xmlns:a16="http://schemas.microsoft.com/office/drawing/2014/main" id="{EDAA2244-DED7-E646-82D2-CE6BF34C6E3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481EFE9-352A-6744-95B6-46EAB3E60C6A}"/>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140060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8540-ED58-3C4B-9218-72121F368EC8}"/>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071ADFA4-25A6-644E-BDB5-FFC02B69DB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A42648B-D182-F54E-BED0-FE1BB3DF1C0D}"/>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5" name="Footer Placeholder 4">
            <a:extLst>
              <a:ext uri="{FF2B5EF4-FFF2-40B4-BE49-F238E27FC236}">
                <a16:creationId xmlns:a16="http://schemas.microsoft.com/office/drawing/2014/main" id="{5B0993E3-2F9A-AE40-B514-C644F6453F9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46E993E-D03B-F240-834F-B96EFA373EDF}"/>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3737924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D01D0-4093-C746-9A2F-A8B845CB6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3125D8BC-DE96-1D40-8248-9FC11FBE0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D9B98F-4D82-9443-A2D9-952F79212956}"/>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5" name="Footer Placeholder 4">
            <a:extLst>
              <a:ext uri="{FF2B5EF4-FFF2-40B4-BE49-F238E27FC236}">
                <a16:creationId xmlns:a16="http://schemas.microsoft.com/office/drawing/2014/main" id="{6E18769C-1B59-B349-8CBF-DB831882023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B5AE004-CBA0-3C45-9961-8AA4AA9BFCD4}"/>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2976354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A4E5-A4A6-834C-B069-8CA4C22283D3}"/>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6B9EA7FE-D8F8-EF42-ACFF-E4BE87476A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FE141A3A-962E-D44A-AE4C-CFEC06464A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85BAB94F-74BB-8C46-9925-EBBFC5D3E9CF}"/>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6" name="Footer Placeholder 5">
            <a:extLst>
              <a:ext uri="{FF2B5EF4-FFF2-40B4-BE49-F238E27FC236}">
                <a16:creationId xmlns:a16="http://schemas.microsoft.com/office/drawing/2014/main" id="{779EE379-31CC-A74C-BA75-5847BD9AFC62}"/>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49A3FCA8-D978-E94D-885A-6F356B446233}"/>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670590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C3BF-7B5F-844D-8E92-E0EC4A54DF26}"/>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066D37AB-BB3B-E648-8743-7AD5F8837A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3E393A-064A-E84F-A9F4-98E1F861C3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A7AE1A92-ABF2-2E4C-9357-BB95435A10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C0F6D8-975F-D845-A7B5-3451DCC6B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6AAF0205-52C4-8C40-BEC9-649966A6A51F}"/>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8" name="Footer Placeholder 7">
            <a:extLst>
              <a:ext uri="{FF2B5EF4-FFF2-40B4-BE49-F238E27FC236}">
                <a16:creationId xmlns:a16="http://schemas.microsoft.com/office/drawing/2014/main" id="{2CFAF270-0311-184F-90D9-BB2EB22180BC}"/>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E2E0DE70-C165-4D4D-B1CB-2DD140E44ACC}"/>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271068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8481-F1F9-954B-83DF-39B6E194C85F}"/>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A9652F1E-33E9-8445-AC47-916238E8147A}"/>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4" name="Footer Placeholder 3">
            <a:extLst>
              <a:ext uri="{FF2B5EF4-FFF2-40B4-BE49-F238E27FC236}">
                <a16:creationId xmlns:a16="http://schemas.microsoft.com/office/drawing/2014/main" id="{703CA336-8562-8A43-B735-E70000D8D344}"/>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BD7CD78E-7D1E-4246-8BE7-4764804BCB23}"/>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1298071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FD3FF7-8760-C84D-87F9-AE5763B8DBB6}"/>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3" name="Footer Placeholder 2">
            <a:extLst>
              <a:ext uri="{FF2B5EF4-FFF2-40B4-BE49-F238E27FC236}">
                <a16:creationId xmlns:a16="http://schemas.microsoft.com/office/drawing/2014/main" id="{99C62D17-6A1D-E84F-91CD-96DCE20C4C19}"/>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8B9528A5-B549-2149-B60B-FFCE1A9734FE}"/>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304183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BC5D-C271-754E-9062-DB6039D8F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D4021434-9A72-0442-B28F-EE2AAA3DA3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79257510-2802-6448-85F3-4161E1560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337AC-4800-3E4E-9BED-406A1F5E5413}"/>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6" name="Footer Placeholder 5">
            <a:extLst>
              <a:ext uri="{FF2B5EF4-FFF2-40B4-BE49-F238E27FC236}">
                <a16:creationId xmlns:a16="http://schemas.microsoft.com/office/drawing/2014/main" id="{9787477B-5B68-FC42-9516-3732DDD499E6}"/>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6044ED4-60C7-064B-B704-9D150AC1D3DF}"/>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2306072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C811-6254-AB4F-849E-F2FF1FC44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035A1136-FB7F-4E40-8451-B26588D7B8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20E53CE5-33DC-144D-BCEE-BEC7389D8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65EF6F-D220-5842-8288-2DA2ADBAE048}"/>
              </a:ext>
            </a:extLst>
          </p:cNvPr>
          <p:cNvSpPr>
            <a:spLocks noGrp="1"/>
          </p:cNvSpPr>
          <p:nvPr>
            <p:ph type="dt" sz="half" idx="10"/>
          </p:nvPr>
        </p:nvSpPr>
        <p:spPr/>
        <p:txBody>
          <a:bodyPr/>
          <a:lstStyle/>
          <a:p>
            <a:fld id="{2221DC30-D4D8-9147-A87F-B5E4642E003A}" type="datetimeFigureOut">
              <a:rPr lang="en-CN" smtClean="0"/>
              <a:t>2020/10/16</a:t>
            </a:fld>
            <a:endParaRPr lang="en-CN"/>
          </a:p>
        </p:txBody>
      </p:sp>
      <p:sp>
        <p:nvSpPr>
          <p:cNvPr id="6" name="Footer Placeholder 5">
            <a:extLst>
              <a:ext uri="{FF2B5EF4-FFF2-40B4-BE49-F238E27FC236}">
                <a16:creationId xmlns:a16="http://schemas.microsoft.com/office/drawing/2014/main" id="{24094A36-4233-F341-B922-C5BEA853B58D}"/>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9C34C3C7-17AD-BC48-8C1D-CFB4A08304DB}"/>
              </a:ext>
            </a:extLst>
          </p:cNvPr>
          <p:cNvSpPr>
            <a:spLocks noGrp="1"/>
          </p:cNvSpPr>
          <p:nvPr>
            <p:ph type="sldNum" sz="quarter" idx="12"/>
          </p:nvPr>
        </p:nvSpPr>
        <p:spPr/>
        <p:txBody>
          <a:bodyPr/>
          <a:lstStyle/>
          <a:p>
            <a:fld id="{20941548-4277-4148-B94A-593C012A95DE}" type="slidenum">
              <a:rPr lang="en-CN" smtClean="0"/>
              <a:t>‹#›</a:t>
            </a:fld>
            <a:endParaRPr lang="en-CN"/>
          </a:p>
        </p:txBody>
      </p:sp>
    </p:spTree>
    <p:extLst>
      <p:ext uri="{BB962C8B-B14F-4D97-AF65-F5344CB8AC3E}">
        <p14:creationId xmlns:p14="http://schemas.microsoft.com/office/powerpoint/2010/main" val="286269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alpha val="61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1F7588-B1F2-E04F-B3A3-2CE4F0056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F996CAEC-B54D-694E-8226-43157A29A3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E2BAEA7-DED0-9445-A375-6F398887BE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21DC30-D4D8-9147-A87F-B5E4642E003A}" type="datetimeFigureOut">
              <a:rPr lang="en-CN" smtClean="0"/>
              <a:t>2020/10/16</a:t>
            </a:fld>
            <a:endParaRPr lang="en-CN"/>
          </a:p>
        </p:txBody>
      </p:sp>
      <p:sp>
        <p:nvSpPr>
          <p:cNvPr id="5" name="Footer Placeholder 4">
            <a:extLst>
              <a:ext uri="{FF2B5EF4-FFF2-40B4-BE49-F238E27FC236}">
                <a16:creationId xmlns:a16="http://schemas.microsoft.com/office/drawing/2014/main" id="{E5653FFF-B72D-274D-9E83-DBC94D8C5E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A09CBDE8-DD56-AE44-BF71-2A6BA57DD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1548-4277-4148-B94A-593C012A95DE}" type="slidenum">
              <a:rPr lang="en-CN" smtClean="0"/>
              <a:t>‹#›</a:t>
            </a:fld>
            <a:endParaRPr lang="en-CN"/>
          </a:p>
        </p:txBody>
      </p:sp>
    </p:spTree>
    <p:extLst>
      <p:ext uri="{BB962C8B-B14F-4D97-AF65-F5344CB8AC3E}">
        <p14:creationId xmlns:p14="http://schemas.microsoft.com/office/powerpoint/2010/main" val="2439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hyperlink" Target="mailto:yuzhu201@ucsc.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CEBD-FA76-A44D-87DA-231EE9BD0A14}"/>
              </a:ext>
            </a:extLst>
          </p:cNvPr>
          <p:cNvSpPr>
            <a:spLocks noGrp="1"/>
          </p:cNvSpPr>
          <p:nvPr>
            <p:ph type="ctrTitle"/>
          </p:nvPr>
        </p:nvSpPr>
        <p:spPr/>
        <p:txBody>
          <a:bodyPr/>
          <a:lstStyle/>
          <a:p>
            <a:pPr algn="l"/>
            <a:r>
              <a:rPr lang="en-CN" b="1" dirty="0">
                <a:latin typeface="PT Sans Caption" panose="020B0603020203020204" pitchFamily="34" charset="77"/>
              </a:rPr>
              <a:t>SECTION 1</a:t>
            </a:r>
          </a:p>
        </p:txBody>
      </p:sp>
      <p:sp>
        <p:nvSpPr>
          <p:cNvPr id="3" name="Subtitle 2">
            <a:extLst>
              <a:ext uri="{FF2B5EF4-FFF2-40B4-BE49-F238E27FC236}">
                <a16:creationId xmlns:a16="http://schemas.microsoft.com/office/drawing/2014/main" id="{DDB49709-31D3-6A41-91E2-CB3F83FF7191}"/>
              </a:ext>
            </a:extLst>
          </p:cNvPr>
          <p:cNvSpPr>
            <a:spLocks noGrp="1"/>
          </p:cNvSpPr>
          <p:nvPr>
            <p:ph type="subTitle" idx="1"/>
          </p:nvPr>
        </p:nvSpPr>
        <p:spPr/>
        <p:txBody>
          <a:bodyPr>
            <a:normAutofit/>
          </a:bodyPr>
          <a:lstStyle/>
          <a:p>
            <a:pPr algn="l"/>
            <a:r>
              <a:rPr lang="en-CN" sz="2800" b="1" dirty="0">
                <a:latin typeface="Palatino" pitchFamily="2" charset="77"/>
                <a:ea typeface="Palatino" pitchFamily="2" charset="77"/>
              </a:rPr>
              <a:t>Chapter 3, 4 and 5</a:t>
            </a:r>
          </a:p>
        </p:txBody>
      </p:sp>
    </p:spTree>
    <p:extLst>
      <p:ext uri="{BB962C8B-B14F-4D97-AF65-F5344CB8AC3E}">
        <p14:creationId xmlns:p14="http://schemas.microsoft.com/office/powerpoint/2010/main" val="51050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A10AEB-2CFA-6943-8A2E-E53FBFD0546D}"/>
              </a:ext>
            </a:extLst>
          </p:cNvPr>
          <p:cNvSpPr/>
          <p:nvPr/>
        </p:nvSpPr>
        <p:spPr>
          <a:xfrm>
            <a:off x="0" y="0"/>
            <a:ext cx="4596714" cy="6858000"/>
          </a:xfrm>
          <a:prstGeom prst="rect">
            <a:avLst/>
          </a:prstGeom>
          <a:solidFill>
            <a:schemeClr val="accent1">
              <a:lumMod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97D4EC82-124A-4C4F-90CE-595ED022737A}"/>
              </a:ext>
            </a:extLst>
          </p:cNvPr>
          <p:cNvSpPr txBox="1"/>
          <p:nvPr/>
        </p:nvSpPr>
        <p:spPr>
          <a:xfrm>
            <a:off x="1062680" y="4782065"/>
            <a:ext cx="2693773" cy="584775"/>
          </a:xfrm>
          <a:prstGeom prst="rect">
            <a:avLst/>
          </a:prstGeom>
          <a:noFill/>
        </p:spPr>
        <p:txBody>
          <a:bodyPr wrap="square" rtlCol="0">
            <a:spAutoFit/>
          </a:bodyPr>
          <a:lstStyle/>
          <a:p>
            <a:r>
              <a:rPr lang="en-CN" sz="3200" b="1" dirty="0">
                <a:solidFill>
                  <a:schemeClr val="bg1"/>
                </a:solidFill>
                <a:latin typeface="PT Sans Caption" panose="020B0603020203020204" pitchFamily="34" charset="77"/>
              </a:rPr>
              <a:t>CHAPTER 4</a:t>
            </a:r>
          </a:p>
        </p:txBody>
      </p:sp>
      <p:sp>
        <p:nvSpPr>
          <p:cNvPr id="6" name="TextBox 5">
            <a:extLst>
              <a:ext uri="{FF2B5EF4-FFF2-40B4-BE49-F238E27FC236}">
                <a16:creationId xmlns:a16="http://schemas.microsoft.com/office/drawing/2014/main" id="{DA7B0A74-C976-D142-B680-FE90B896A681}"/>
              </a:ext>
            </a:extLst>
          </p:cNvPr>
          <p:cNvSpPr txBox="1"/>
          <p:nvPr/>
        </p:nvSpPr>
        <p:spPr>
          <a:xfrm>
            <a:off x="5931245" y="2014154"/>
            <a:ext cx="5511112" cy="1077218"/>
          </a:xfrm>
          <a:prstGeom prst="rect">
            <a:avLst/>
          </a:prstGeom>
          <a:noFill/>
        </p:spPr>
        <p:txBody>
          <a:bodyPr wrap="square" rtlCol="0">
            <a:spAutoFit/>
          </a:bodyPr>
          <a:lstStyle/>
          <a:p>
            <a:r>
              <a:rPr lang="en-CN" sz="3200" b="1" dirty="0">
                <a:latin typeface="Palatino" pitchFamily="2" charset="77"/>
                <a:ea typeface="Palatino" pitchFamily="2" charset="77"/>
              </a:rPr>
              <a:t>The Average and the Standard Deviation</a:t>
            </a:r>
          </a:p>
        </p:txBody>
      </p:sp>
      <p:sp>
        <p:nvSpPr>
          <p:cNvPr id="7" name="TextBox 6">
            <a:extLst>
              <a:ext uri="{FF2B5EF4-FFF2-40B4-BE49-F238E27FC236}">
                <a16:creationId xmlns:a16="http://schemas.microsoft.com/office/drawing/2014/main" id="{38CB8E97-55C9-204D-92A1-C13C445FAFED}"/>
              </a:ext>
            </a:extLst>
          </p:cNvPr>
          <p:cNvSpPr txBox="1"/>
          <p:nvPr/>
        </p:nvSpPr>
        <p:spPr>
          <a:xfrm>
            <a:off x="5931245" y="2687605"/>
            <a:ext cx="5198075" cy="3708708"/>
          </a:xfrm>
          <a:prstGeom prst="rect">
            <a:avLst/>
          </a:prstGeom>
          <a:noFill/>
        </p:spPr>
        <p:txBody>
          <a:bodyPr wrap="square" rtlCol="0">
            <a:spAutoFit/>
          </a:bodyPr>
          <a:lstStyle/>
          <a:p>
            <a:pPr>
              <a:lnSpc>
                <a:spcPct val="200000"/>
              </a:lnSpc>
            </a:pPr>
            <a:endParaRPr lang="en-CN" sz="2000" dirty="0">
              <a:latin typeface="Palatino" pitchFamily="2" charset="77"/>
              <a:ea typeface="Palatino" pitchFamily="2" charset="77"/>
            </a:endParaRP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Average and Median with Histogram</a:t>
            </a: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Standard Deviation with Histogram</a:t>
            </a: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Exercise</a:t>
            </a:r>
          </a:p>
          <a:p>
            <a:pPr marL="342900" indent="-342900">
              <a:lnSpc>
                <a:spcPct val="200000"/>
              </a:lnSpc>
              <a:buFont typeface="Arial" panose="020B0604020202020204" pitchFamily="34" charset="0"/>
              <a:buChar char="•"/>
            </a:pPr>
            <a:endParaRPr lang="en-CN" sz="2000" dirty="0">
              <a:latin typeface="Palatino" pitchFamily="2" charset="77"/>
              <a:ea typeface="Palatino" pitchFamily="2" charset="77"/>
            </a:endParaRPr>
          </a:p>
          <a:p>
            <a:pPr marL="342900" indent="-342900">
              <a:lnSpc>
                <a:spcPct val="200000"/>
              </a:lnSpc>
              <a:buFont typeface="Arial" panose="020B0604020202020204" pitchFamily="34" charset="0"/>
              <a:buChar char="•"/>
            </a:pPr>
            <a:endParaRPr lang="en-CN" sz="2000" dirty="0">
              <a:latin typeface="Palatino" pitchFamily="2" charset="77"/>
              <a:ea typeface="Palatino" pitchFamily="2" charset="77"/>
            </a:endParaRPr>
          </a:p>
        </p:txBody>
      </p:sp>
    </p:spTree>
    <p:extLst>
      <p:ext uri="{BB962C8B-B14F-4D97-AF65-F5344CB8AC3E}">
        <p14:creationId xmlns:p14="http://schemas.microsoft.com/office/powerpoint/2010/main" val="281557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8BDF-CF23-7349-8A6E-696B96B90DCB}"/>
              </a:ext>
            </a:extLst>
          </p:cNvPr>
          <p:cNvSpPr>
            <a:spLocks noGrp="1"/>
          </p:cNvSpPr>
          <p:nvPr>
            <p:ph type="title"/>
          </p:nvPr>
        </p:nvSpPr>
        <p:spPr/>
        <p:txBody>
          <a:bodyPr/>
          <a:lstStyle/>
          <a:p>
            <a:r>
              <a:rPr lang="en-CN" b="1" dirty="0">
                <a:latin typeface="PT Sans Caption" panose="020B0603020203020204" pitchFamily="34" charset="77"/>
              </a:rPr>
              <a:t>Average and Median with Histogram</a:t>
            </a:r>
          </a:p>
        </p:txBody>
      </p:sp>
      <p:sp>
        <p:nvSpPr>
          <p:cNvPr id="6" name="TextBox 5">
            <a:extLst>
              <a:ext uri="{FF2B5EF4-FFF2-40B4-BE49-F238E27FC236}">
                <a16:creationId xmlns:a16="http://schemas.microsoft.com/office/drawing/2014/main" id="{9D50F357-C899-2E43-BD42-A27C25A5DB5E}"/>
              </a:ext>
            </a:extLst>
          </p:cNvPr>
          <p:cNvSpPr txBox="1"/>
          <p:nvPr/>
        </p:nvSpPr>
        <p:spPr>
          <a:xfrm>
            <a:off x="838199" y="1789542"/>
            <a:ext cx="10801865" cy="1200329"/>
          </a:xfrm>
          <a:prstGeom prst="rect">
            <a:avLst/>
          </a:prstGeom>
          <a:noFill/>
        </p:spPr>
        <p:txBody>
          <a:bodyPr wrap="square" rtlCol="0">
            <a:spAutoFit/>
          </a:bodyPr>
          <a:lstStyle/>
          <a:p>
            <a:r>
              <a:rPr lang="en-CN" sz="2400" b="1" dirty="0">
                <a:latin typeface="Palatino" pitchFamily="2" charset="77"/>
                <a:ea typeface="Palatino" pitchFamily="2" charset="77"/>
              </a:rPr>
              <a:t>Average</a:t>
            </a:r>
            <a:r>
              <a:rPr lang="en-CN" sz="2000" dirty="0">
                <a:latin typeface="Palatino" pitchFamily="2" charset="77"/>
                <a:ea typeface="Palatino" pitchFamily="2" charset="77"/>
              </a:rPr>
              <a:t>: </a:t>
            </a:r>
            <a:r>
              <a:rPr lang="en-US" sz="2000" dirty="0">
                <a:latin typeface="Palatino" pitchFamily="2" charset="77"/>
                <a:ea typeface="Palatino" pitchFamily="2" charset="77"/>
              </a:rPr>
              <a:t>The sum of the list of numbers divided by how many there are.</a:t>
            </a:r>
          </a:p>
          <a:p>
            <a:endParaRPr lang="en-CN" sz="2400" dirty="0">
              <a:latin typeface="Palatino" pitchFamily="2" charset="77"/>
              <a:ea typeface="Palatino" pitchFamily="2" charset="77"/>
            </a:endParaRPr>
          </a:p>
          <a:p>
            <a:r>
              <a:rPr lang="en-CN" sz="2400" b="1" dirty="0">
                <a:latin typeface="Palatino" pitchFamily="2" charset="77"/>
                <a:ea typeface="Palatino" pitchFamily="2" charset="77"/>
              </a:rPr>
              <a:t>Median</a:t>
            </a:r>
            <a:r>
              <a:rPr lang="en-CN" sz="2400" dirty="0">
                <a:latin typeface="Palatino" pitchFamily="2" charset="77"/>
                <a:ea typeface="Palatino" pitchFamily="2" charset="77"/>
              </a:rPr>
              <a:t>: </a:t>
            </a:r>
            <a:r>
              <a:rPr lang="en-US" sz="2000" dirty="0">
                <a:latin typeface="Palatino" pitchFamily="2" charset="77"/>
                <a:ea typeface="Palatino" pitchFamily="2" charset="77"/>
              </a:rPr>
              <a:t>The middle number in a sorted list of numbers, ascending or descending.</a:t>
            </a:r>
            <a:endParaRPr lang="en-CN" sz="2400" dirty="0">
              <a:latin typeface="Palatino" pitchFamily="2" charset="77"/>
              <a:ea typeface="Palatino" pitchFamily="2" charset="77"/>
            </a:endParaRPr>
          </a:p>
        </p:txBody>
      </p:sp>
      <p:pic>
        <p:nvPicPr>
          <p:cNvPr id="3" name="Picture 2">
            <a:extLst>
              <a:ext uri="{FF2B5EF4-FFF2-40B4-BE49-F238E27FC236}">
                <a16:creationId xmlns:a16="http://schemas.microsoft.com/office/drawing/2014/main" id="{40F94FD7-31D9-7746-84B5-3F89F8BB0393}"/>
              </a:ext>
            </a:extLst>
          </p:cNvPr>
          <p:cNvPicPr>
            <a:picLocks noChangeAspect="1"/>
          </p:cNvPicPr>
          <p:nvPr/>
        </p:nvPicPr>
        <p:blipFill>
          <a:blip r:embed="rId2"/>
          <a:stretch>
            <a:fillRect/>
          </a:stretch>
        </p:blipFill>
        <p:spPr>
          <a:xfrm>
            <a:off x="551936" y="3165475"/>
            <a:ext cx="11099800" cy="3327400"/>
          </a:xfrm>
          <a:prstGeom prst="rect">
            <a:avLst/>
          </a:prstGeom>
        </p:spPr>
      </p:pic>
      <p:cxnSp>
        <p:nvCxnSpPr>
          <p:cNvPr id="12" name="Straight Connector 11">
            <a:extLst>
              <a:ext uri="{FF2B5EF4-FFF2-40B4-BE49-F238E27FC236}">
                <a16:creationId xmlns:a16="http://schemas.microsoft.com/office/drawing/2014/main" id="{B6FE827E-5F82-DC40-927D-D5040BD53659}"/>
              </a:ext>
            </a:extLst>
          </p:cNvPr>
          <p:cNvCxnSpPr/>
          <p:nvPr/>
        </p:nvCxnSpPr>
        <p:spPr>
          <a:xfrm>
            <a:off x="1556951" y="3756454"/>
            <a:ext cx="0" cy="17917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F15789-FFAF-EB45-8557-9307395BCDE4}"/>
              </a:ext>
            </a:extLst>
          </p:cNvPr>
          <p:cNvCxnSpPr/>
          <p:nvPr/>
        </p:nvCxnSpPr>
        <p:spPr>
          <a:xfrm>
            <a:off x="1902941" y="3756454"/>
            <a:ext cx="0" cy="1791730"/>
          </a:xfrm>
          <a:prstGeom prst="line">
            <a:avLst/>
          </a:prstGeom>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70BF4C84-55AA-1C4C-A100-03DE7DC0E39E}"/>
              </a:ext>
            </a:extLst>
          </p:cNvPr>
          <p:cNvSpPr txBox="1"/>
          <p:nvPr/>
        </p:nvSpPr>
        <p:spPr>
          <a:xfrm>
            <a:off x="2007974" y="3948171"/>
            <a:ext cx="1248032" cy="369332"/>
          </a:xfrm>
          <a:prstGeom prst="rect">
            <a:avLst/>
          </a:prstGeom>
          <a:noFill/>
        </p:spPr>
        <p:txBody>
          <a:bodyPr wrap="square" rtlCol="0">
            <a:spAutoFit/>
          </a:bodyPr>
          <a:lstStyle/>
          <a:p>
            <a:r>
              <a:rPr lang="en-US" dirty="0">
                <a:solidFill>
                  <a:schemeClr val="accent2">
                    <a:lumMod val="75000"/>
                  </a:schemeClr>
                </a:solidFill>
                <a:latin typeface="Palatino" pitchFamily="2" charset="77"/>
                <a:ea typeface="Palatino" pitchFamily="2" charset="77"/>
              </a:rPr>
              <a:t>Average</a:t>
            </a:r>
            <a:endParaRPr lang="en-CN" dirty="0">
              <a:solidFill>
                <a:schemeClr val="accent2">
                  <a:lumMod val="75000"/>
                </a:schemeClr>
              </a:solidFill>
              <a:latin typeface="Palatino" pitchFamily="2" charset="77"/>
              <a:ea typeface="Palatino" pitchFamily="2" charset="77"/>
            </a:endParaRPr>
          </a:p>
        </p:txBody>
      </p:sp>
      <p:sp>
        <p:nvSpPr>
          <p:cNvPr id="16" name="TextBox 15">
            <a:extLst>
              <a:ext uri="{FF2B5EF4-FFF2-40B4-BE49-F238E27FC236}">
                <a16:creationId xmlns:a16="http://schemas.microsoft.com/office/drawing/2014/main" id="{0A8C5A0A-CFBF-5D43-8283-9564DC5C7EB5}"/>
              </a:ext>
            </a:extLst>
          </p:cNvPr>
          <p:cNvSpPr txBox="1"/>
          <p:nvPr/>
        </p:nvSpPr>
        <p:spPr>
          <a:xfrm>
            <a:off x="481915" y="3982744"/>
            <a:ext cx="1248032" cy="369332"/>
          </a:xfrm>
          <a:prstGeom prst="rect">
            <a:avLst/>
          </a:prstGeom>
          <a:noFill/>
        </p:spPr>
        <p:txBody>
          <a:bodyPr wrap="square" rtlCol="0">
            <a:spAutoFit/>
          </a:bodyPr>
          <a:lstStyle/>
          <a:p>
            <a:r>
              <a:rPr lang="en-US" dirty="0">
                <a:solidFill>
                  <a:schemeClr val="accent1">
                    <a:lumMod val="75000"/>
                  </a:schemeClr>
                </a:solidFill>
                <a:latin typeface="Palatino" pitchFamily="2" charset="77"/>
                <a:ea typeface="Palatino" pitchFamily="2" charset="77"/>
              </a:rPr>
              <a:t>Median</a:t>
            </a:r>
            <a:endParaRPr lang="en-CN" dirty="0">
              <a:solidFill>
                <a:schemeClr val="accent1">
                  <a:lumMod val="75000"/>
                </a:schemeClr>
              </a:solidFill>
              <a:latin typeface="Palatino" pitchFamily="2" charset="77"/>
              <a:ea typeface="Palatino" pitchFamily="2" charset="77"/>
            </a:endParaRPr>
          </a:p>
        </p:txBody>
      </p:sp>
      <p:cxnSp>
        <p:nvCxnSpPr>
          <p:cNvPr id="17" name="Straight Connector 16">
            <a:extLst>
              <a:ext uri="{FF2B5EF4-FFF2-40B4-BE49-F238E27FC236}">
                <a16:creationId xmlns:a16="http://schemas.microsoft.com/office/drawing/2014/main" id="{A26A1440-624B-2C41-A15C-901FE6994C44}"/>
              </a:ext>
            </a:extLst>
          </p:cNvPr>
          <p:cNvCxnSpPr/>
          <p:nvPr/>
        </p:nvCxnSpPr>
        <p:spPr>
          <a:xfrm>
            <a:off x="5960075" y="3754395"/>
            <a:ext cx="0" cy="179173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7CC316B-C3EB-084A-BF89-B34EA2FD8E3F}"/>
              </a:ext>
            </a:extLst>
          </p:cNvPr>
          <p:cNvCxnSpPr/>
          <p:nvPr/>
        </p:nvCxnSpPr>
        <p:spPr>
          <a:xfrm>
            <a:off x="10394780" y="3761561"/>
            <a:ext cx="0" cy="17917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4BBAEE-0357-C14D-9C52-70C97860B486}"/>
              </a:ext>
            </a:extLst>
          </p:cNvPr>
          <p:cNvCxnSpPr/>
          <p:nvPr/>
        </p:nvCxnSpPr>
        <p:spPr>
          <a:xfrm>
            <a:off x="10067325" y="3761561"/>
            <a:ext cx="0" cy="1791730"/>
          </a:xfrm>
          <a:prstGeom prst="line">
            <a:avLst/>
          </a:prstGeom>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39A0A59E-0D40-2143-AF56-EA5300831720}"/>
              </a:ext>
            </a:extLst>
          </p:cNvPr>
          <p:cNvSpPr txBox="1"/>
          <p:nvPr/>
        </p:nvSpPr>
        <p:spPr>
          <a:xfrm>
            <a:off x="8935994" y="3948171"/>
            <a:ext cx="1248032" cy="369332"/>
          </a:xfrm>
          <a:prstGeom prst="rect">
            <a:avLst/>
          </a:prstGeom>
          <a:noFill/>
        </p:spPr>
        <p:txBody>
          <a:bodyPr wrap="square" rtlCol="0">
            <a:spAutoFit/>
          </a:bodyPr>
          <a:lstStyle/>
          <a:p>
            <a:r>
              <a:rPr lang="en-US" dirty="0">
                <a:solidFill>
                  <a:schemeClr val="accent2">
                    <a:lumMod val="75000"/>
                  </a:schemeClr>
                </a:solidFill>
                <a:latin typeface="Palatino" pitchFamily="2" charset="77"/>
                <a:ea typeface="Palatino" pitchFamily="2" charset="77"/>
              </a:rPr>
              <a:t>Average</a:t>
            </a:r>
            <a:endParaRPr lang="en-CN" dirty="0">
              <a:solidFill>
                <a:schemeClr val="accent2">
                  <a:lumMod val="75000"/>
                </a:schemeClr>
              </a:solidFill>
              <a:latin typeface="Palatino" pitchFamily="2" charset="77"/>
              <a:ea typeface="Palatino" pitchFamily="2" charset="77"/>
            </a:endParaRPr>
          </a:p>
        </p:txBody>
      </p:sp>
      <p:sp>
        <p:nvSpPr>
          <p:cNvPr id="21" name="TextBox 20">
            <a:extLst>
              <a:ext uri="{FF2B5EF4-FFF2-40B4-BE49-F238E27FC236}">
                <a16:creationId xmlns:a16="http://schemas.microsoft.com/office/drawing/2014/main" id="{8E000D0D-02C9-A143-BACF-63320BA77911}"/>
              </a:ext>
            </a:extLst>
          </p:cNvPr>
          <p:cNvSpPr txBox="1"/>
          <p:nvPr/>
        </p:nvSpPr>
        <p:spPr>
          <a:xfrm>
            <a:off x="10567431" y="3948171"/>
            <a:ext cx="1248032" cy="369332"/>
          </a:xfrm>
          <a:prstGeom prst="rect">
            <a:avLst/>
          </a:prstGeom>
          <a:noFill/>
        </p:spPr>
        <p:txBody>
          <a:bodyPr wrap="square" rtlCol="0">
            <a:spAutoFit/>
          </a:bodyPr>
          <a:lstStyle/>
          <a:p>
            <a:r>
              <a:rPr lang="en-US" dirty="0">
                <a:solidFill>
                  <a:schemeClr val="accent1">
                    <a:lumMod val="75000"/>
                  </a:schemeClr>
                </a:solidFill>
                <a:latin typeface="Palatino" pitchFamily="2" charset="77"/>
                <a:ea typeface="Palatino" pitchFamily="2" charset="77"/>
              </a:rPr>
              <a:t>Median</a:t>
            </a:r>
            <a:endParaRPr lang="en-CN" dirty="0">
              <a:solidFill>
                <a:schemeClr val="accent1">
                  <a:lumMod val="75000"/>
                </a:schemeClr>
              </a:solidFill>
              <a:latin typeface="Palatino" pitchFamily="2" charset="77"/>
              <a:ea typeface="Palatino" pitchFamily="2" charset="77"/>
            </a:endParaRPr>
          </a:p>
        </p:txBody>
      </p:sp>
    </p:spTree>
    <p:extLst>
      <p:ext uri="{BB962C8B-B14F-4D97-AF65-F5344CB8AC3E}">
        <p14:creationId xmlns:p14="http://schemas.microsoft.com/office/powerpoint/2010/main" val="266410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F90CC6FA-7D21-CB46-9B86-E9F6F200D823}"/>
              </a:ext>
            </a:extLst>
          </p:cNvPr>
          <p:cNvSpPr/>
          <p:nvPr/>
        </p:nvSpPr>
        <p:spPr>
          <a:xfrm>
            <a:off x="654908" y="3274541"/>
            <a:ext cx="9922476" cy="3188043"/>
          </a:xfrm>
          <a:prstGeom prst="round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23F8BDF-CF23-7349-8A6E-696B96B90DCB}"/>
              </a:ext>
            </a:extLst>
          </p:cNvPr>
          <p:cNvSpPr>
            <a:spLocks noGrp="1"/>
          </p:cNvSpPr>
          <p:nvPr>
            <p:ph type="title"/>
          </p:nvPr>
        </p:nvSpPr>
        <p:spPr/>
        <p:txBody>
          <a:bodyPr/>
          <a:lstStyle/>
          <a:p>
            <a:r>
              <a:rPr lang="en-CN" b="1" dirty="0">
                <a:latin typeface="PT Sans Caption" panose="020B0603020203020204" pitchFamily="34" charset="77"/>
              </a:rPr>
              <a:t>Standard Deviation with Histogram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50F357-C899-2E43-BD42-A27C25A5DB5E}"/>
                  </a:ext>
                </a:extLst>
              </p:cNvPr>
              <p:cNvSpPr txBox="1"/>
              <p:nvPr/>
            </p:nvSpPr>
            <p:spPr>
              <a:xfrm>
                <a:off x="838199" y="1789542"/>
                <a:ext cx="10801865" cy="1703543"/>
              </a:xfrm>
              <a:prstGeom prst="rect">
                <a:avLst/>
              </a:prstGeom>
              <a:noFill/>
            </p:spPr>
            <p:txBody>
              <a:bodyPr wrap="square" rtlCol="0">
                <a:spAutoFit/>
              </a:bodyPr>
              <a:lstStyle/>
              <a:p>
                <a:r>
                  <a:rPr lang="en-CN" sz="2000" b="1" dirty="0">
                    <a:latin typeface="Palatino" pitchFamily="2" charset="77"/>
                    <a:ea typeface="Palatino" pitchFamily="2" charset="77"/>
                  </a:rPr>
                  <a:t>Standard Deviation</a:t>
                </a:r>
                <a:r>
                  <a:rPr lang="en-CN" sz="2000" dirty="0">
                    <a:latin typeface="Palatino" pitchFamily="2" charset="77"/>
                    <a:ea typeface="Palatino" pitchFamily="2" charset="77"/>
                  </a:rPr>
                  <a:t>: </a:t>
                </a:r>
                <a:r>
                  <a:rPr lang="en-US" sz="2000" dirty="0">
                    <a:latin typeface="Palatino" pitchFamily="2" charset="77"/>
                    <a:ea typeface="Palatino" pitchFamily="2" charset="77"/>
                  </a:rPr>
                  <a:t> A measure of how spread out numbers are.</a:t>
                </a:r>
              </a:p>
              <a:p>
                <a:endParaRPr lang="en-US" sz="2000" dirty="0">
                  <a:latin typeface="Palatino" pitchFamily="2" charset="77"/>
                  <a:ea typeface="Palatino" pitchFamily="2" charset="77"/>
                </a:endParaRPr>
              </a:p>
              <a:p>
                <a:r>
                  <a:rPr lang="en-US" sz="2000" dirty="0">
                    <a:latin typeface="Palatino" pitchFamily="2" charset="77"/>
                    <a:ea typeface="Palatino" pitchFamily="2" charset="77"/>
                  </a:rPr>
                  <a:t>SD = root-mean-square deviation from average = </a:t>
                </a:r>
                <a14:m>
                  <m:oMath xmlns:m="http://schemas.openxmlformats.org/officeDocument/2006/math">
                    <m:rad>
                      <m:radPr>
                        <m:degHide m:val="on"/>
                        <m:ctrlPr>
                          <a:rPr lang="en-US" sz="2000" i="1" smtClean="0">
                            <a:latin typeface="Cambria Math" panose="02040503050406030204" pitchFamily="18" charset="0"/>
                            <a:ea typeface="Palatino" pitchFamily="2" charset="77"/>
                          </a:rPr>
                        </m:ctrlPr>
                      </m:radPr>
                      <m:deg/>
                      <m:e>
                        <m:f>
                          <m:fPr>
                            <m:ctrlPr>
                              <a:rPr lang="en-US" sz="2000" i="1" smtClean="0">
                                <a:latin typeface="Cambria Math" panose="02040503050406030204" pitchFamily="18" charset="0"/>
                                <a:ea typeface="Palatino" pitchFamily="2" charset="77"/>
                              </a:rPr>
                            </m:ctrlPr>
                          </m:fPr>
                          <m:num>
                            <m:nary>
                              <m:naryPr>
                                <m:chr m:val="∑"/>
                                <m:subHide m:val="on"/>
                                <m:supHide m:val="on"/>
                                <m:ctrlPr>
                                  <a:rPr lang="en-US" sz="2000" i="1" smtClean="0">
                                    <a:latin typeface="Cambria Math" panose="02040503050406030204" pitchFamily="18" charset="0"/>
                                    <a:ea typeface="Palatino" pitchFamily="2" charset="77"/>
                                  </a:rPr>
                                </m:ctrlPr>
                              </m:naryPr>
                              <m:sub/>
                              <m:sup/>
                              <m:e>
                                <m:sSup>
                                  <m:sSupPr>
                                    <m:ctrlPr>
                                      <a:rPr lang="en-US" sz="2000" i="1" smtClean="0">
                                        <a:latin typeface="Cambria Math" panose="02040503050406030204" pitchFamily="18" charset="0"/>
                                        <a:ea typeface="Palatino" pitchFamily="2" charset="77"/>
                                      </a:rPr>
                                    </m:ctrlPr>
                                  </m:sSupPr>
                                  <m:e>
                                    <m:r>
                                      <a:rPr lang="en-US" sz="2000" b="0" i="1" smtClean="0">
                                        <a:latin typeface="Cambria Math" panose="02040503050406030204" pitchFamily="18" charset="0"/>
                                        <a:ea typeface="Palatino" pitchFamily="2" charset="77"/>
                                      </a:rPr>
                                      <m:t>(</m:t>
                                    </m:r>
                                    <m:r>
                                      <a:rPr lang="en-US" sz="2000" b="0" i="1" smtClean="0">
                                        <a:latin typeface="Cambria Math" panose="02040503050406030204" pitchFamily="18" charset="0"/>
                                        <a:ea typeface="Palatino" pitchFamily="2" charset="77"/>
                                      </a:rPr>
                                      <m:t>𝑥𝑖</m:t>
                                    </m:r>
                                    <m:r>
                                      <a:rPr lang="en-US" sz="2000" b="0" i="1" smtClean="0">
                                        <a:latin typeface="Cambria Math" panose="02040503050406030204" pitchFamily="18" charset="0"/>
                                        <a:ea typeface="Palatino" pitchFamily="2" charset="77"/>
                                      </a:rPr>
                                      <m:t> −</m:t>
                                    </m:r>
                                    <m:r>
                                      <a:rPr lang="en-US" sz="2000" b="0" i="1" smtClean="0">
                                        <a:latin typeface="Cambria Math" panose="02040503050406030204" pitchFamily="18" charset="0"/>
                                        <a:ea typeface="Palatino" pitchFamily="2" charset="77"/>
                                      </a:rPr>
                                      <m:t>𝑚𝑒𝑎𝑛</m:t>
                                    </m:r>
                                    <m:r>
                                      <a:rPr lang="en-US" sz="2000" b="0" i="1" smtClean="0">
                                        <a:latin typeface="Cambria Math" panose="02040503050406030204" pitchFamily="18" charset="0"/>
                                        <a:ea typeface="Palatino" pitchFamily="2" charset="77"/>
                                      </a:rPr>
                                      <m:t>(</m:t>
                                    </m:r>
                                    <m:r>
                                      <a:rPr lang="en-US" sz="2000" b="0" i="1" smtClean="0">
                                        <a:latin typeface="Cambria Math" panose="02040503050406030204" pitchFamily="18" charset="0"/>
                                        <a:ea typeface="Palatino" pitchFamily="2" charset="77"/>
                                      </a:rPr>
                                      <m:t>𝑥𝑖</m:t>
                                    </m:r>
                                    <m:r>
                                      <a:rPr lang="en-US" sz="2000" b="0" i="1" smtClean="0">
                                        <a:latin typeface="Cambria Math" panose="02040503050406030204" pitchFamily="18" charset="0"/>
                                        <a:ea typeface="Palatino" pitchFamily="2" charset="77"/>
                                      </a:rPr>
                                      <m:t>))</m:t>
                                    </m:r>
                                  </m:e>
                                  <m:sup>
                                    <m:r>
                                      <a:rPr lang="en-US" sz="2000" b="0" i="1" smtClean="0">
                                        <a:latin typeface="Cambria Math" panose="02040503050406030204" pitchFamily="18" charset="0"/>
                                        <a:ea typeface="Palatino" pitchFamily="2" charset="77"/>
                                      </a:rPr>
                                      <m:t>2</m:t>
                                    </m:r>
                                  </m:sup>
                                </m:sSup>
                              </m:e>
                            </m:nary>
                          </m:num>
                          <m:den>
                            <m:r>
                              <a:rPr lang="en-US" sz="2000" b="0" i="1" smtClean="0">
                                <a:latin typeface="Cambria Math" panose="02040503050406030204" pitchFamily="18" charset="0"/>
                                <a:ea typeface="Palatino" pitchFamily="2" charset="77"/>
                              </a:rPr>
                              <m:t>𝑛</m:t>
                            </m:r>
                          </m:den>
                        </m:f>
                      </m:e>
                    </m:rad>
                  </m:oMath>
                </a14:m>
                <a:endParaRPr lang="en-US" sz="2000" dirty="0">
                  <a:latin typeface="Palatino" pitchFamily="2" charset="77"/>
                  <a:ea typeface="Palatino" pitchFamily="2" charset="77"/>
                </a:endParaRPr>
              </a:p>
              <a:p>
                <a:endParaRPr lang="en-CN" sz="2400" dirty="0">
                  <a:latin typeface="Palatino" pitchFamily="2" charset="77"/>
                  <a:ea typeface="Palatino" pitchFamily="2" charset="77"/>
                </a:endParaRPr>
              </a:p>
            </p:txBody>
          </p:sp>
        </mc:Choice>
        <mc:Fallback xmlns="">
          <p:sp>
            <p:nvSpPr>
              <p:cNvPr id="6" name="TextBox 5">
                <a:extLst>
                  <a:ext uri="{FF2B5EF4-FFF2-40B4-BE49-F238E27FC236}">
                    <a16:creationId xmlns:a16="http://schemas.microsoft.com/office/drawing/2014/main" id="{9D50F357-C899-2E43-BD42-A27C25A5DB5E}"/>
                  </a:ext>
                </a:extLst>
              </p:cNvPr>
              <p:cNvSpPr txBox="1">
                <a:spLocks noRot="1" noChangeAspect="1" noMove="1" noResize="1" noEditPoints="1" noAdjustHandles="1" noChangeArrowheads="1" noChangeShapeType="1" noTextEdit="1"/>
              </p:cNvSpPr>
              <p:nvPr/>
            </p:nvSpPr>
            <p:spPr>
              <a:xfrm>
                <a:off x="838199" y="1789542"/>
                <a:ext cx="10801865" cy="1703543"/>
              </a:xfrm>
              <a:prstGeom prst="rect">
                <a:avLst/>
              </a:prstGeom>
              <a:blipFill>
                <a:blip r:embed="rId2"/>
                <a:stretch>
                  <a:fillRect l="-587" t="-2222"/>
                </a:stretch>
              </a:blipFill>
            </p:spPr>
            <p:txBody>
              <a:bodyPr/>
              <a:lstStyle/>
              <a:p>
                <a:r>
                  <a:rPr lang="en-CN">
                    <a:noFill/>
                  </a:rPr>
                  <a:t> </a:t>
                </a:r>
              </a:p>
            </p:txBody>
          </p:sp>
        </mc:Fallback>
      </mc:AlternateContent>
      <p:sp>
        <p:nvSpPr>
          <p:cNvPr id="5" name="Rectangle 4">
            <a:extLst>
              <a:ext uri="{FF2B5EF4-FFF2-40B4-BE49-F238E27FC236}">
                <a16:creationId xmlns:a16="http://schemas.microsoft.com/office/drawing/2014/main" id="{981E89A1-8BD4-FE47-A22F-A57F115B6FFD}"/>
              </a:ext>
            </a:extLst>
          </p:cNvPr>
          <p:cNvSpPr/>
          <p:nvPr/>
        </p:nvSpPr>
        <p:spPr>
          <a:xfrm>
            <a:off x="838199" y="3493085"/>
            <a:ext cx="4793300" cy="369332"/>
          </a:xfrm>
          <a:prstGeom prst="rect">
            <a:avLst/>
          </a:prstGeom>
        </p:spPr>
        <p:txBody>
          <a:bodyPr wrap="none">
            <a:spAutoFit/>
          </a:bodyPr>
          <a:lstStyle/>
          <a:p>
            <a:r>
              <a:rPr lang="en-US" dirty="0">
                <a:solidFill>
                  <a:srgbClr val="231F20"/>
                </a:solidFill>
                <a:effectLst/>
                <a:highlight>
                  <a:srgbClr val="FFFF00"/>
                </a:highlight>
                <a:latin typeface="Palatino" pitchFamily="2" charset="77"/>
                <a:ea typeface="Palatino" pitchFamily="2" charset="77"/>
              </a:rPr>
              <a:t>Example</a:t>
            </a:r>
            <a:r>
              <a:rPr lang="en-US" dirty="0">
                <a:solidFill>
                  <a:srgbClr val="231F20"/>
                </a:solidFill>
                <a:effectLst/>
                <a:latin typeface="Palatino" pitchFamily="2" charset="77"/>
                <a:ea typeface="Palatino" pitchFamily="2" charset="77"/>
              </a:rPr>
              <a:t>: Find the SD of the list 20, 10, 15, 15.</a:t>
            </a:r>
          </a:p>
        </p:txBody>
      </p:sp>
      <p:sp>
        <p:nvSpPr>
          <p:cNvPr id="7" name="TextBox 6">
            <a:extLst>
              <a:ext uri="{FF2B5EF4-FFF2-40B4-BE49-F238E27FC236}">
                <a16:creationId xmlns:a16="http://schemas.microsoft.com/office/drawing/2014/main" id="{B180E1C8-C3C3-204A-B472-316F3A94218E}"/>
              </a:ext>
            </a:extLst>
          </p:cNvPr>
          <p:cNvSpPr txBox="1"/>
          <p:nvPr/>
        </p:nvSpPr>
        <p:spPr>
          <a:xfrm>
            <a:off x="838199" y="4077729"/>
            <a:ext cx="4955059" cy="369332"/>
          </a:xfrm>
          <a:prstGeom prst="rect">
            <a:avLst/>
          </a:prstGeom>
          <a:noFill/>
        </p:spPr>
        <p:txBody>
          <a:bodyPr wrap="square" rtlCol="0">
            <a:spAutoFit/>
          </a:bodyPr>
          <a:lstStyle/>
          <a:p>
            <a:r>
              <a:rPr lang="en-CN" b="1" dirty="0">
                <a:solidFill>
                  <a:schemeClr val="accent1">
                    <a:lumMod val="75000"/>
                  </a:schemeClr>
                </a:solidFill>
                <a:latin typeface="Palatino" pitchFamily="2" charset="77"/>
                <a:ea typeface="Palatino" pitchFamily="2" charset="77"/>
              </a:rPr>
              <a:t>Step1</a:t>
            </a:r>
            <a:r>
              <a:rPr lang="en-CN" dirty="0">
                <a:latin typeface="Palatino" pitchFamily="2" charset="77"/>
                <a:ea typeface="Palatino" pitchFamily="2" charset="77"/>
              </a:rPr>
              <a:t>: find the average (mean)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8FBAD1-0F90-C24D-B74D-0B06AA2473C6}"/>
                  </a:ext>
                </a:extLst>
              </p:cNvPr>
              <p:cNvSpPr txBox="1"/>
              <p:nvPr/>
            </p:nvSpPr>
            <p:spPr>
              <a:xfrm>
                <a:off x="5793256" y="4050184"/>
                <a:ext cx="4497860" cy="484043"/>
              </a:xfrm>
              <a:prstGeom prst="rect">
                <a:avLst/>
              </a:prstGeom>
              <a:noFill/>
            </p:spPr>
            <p:txBody>
              <a:bodyPr wrap="square" rtlCol="0">
                <a:spAutoFit/>
              </a:bodyPr>
              <a:lstStyle/>
              <a:p>
                <a:r>
                  <a:rPr lang="en-US" dirty="0">
                    <a:latin typeface="Palatino" pitchFamily="2" charset="77"/>
                    <a:ea typeface="Palatino" pitchFamily="2" charset="77"/>
                  </a:rPr>
                  <a:t>M</a:t>
                </a:r>
                <a:r>
                  <a:rPr lang="en-CN" dirty="0">
                    <a:latin typeface="Palatino" pitchFamily="2" charset="77"/>
                    <a:ea typeface="Palatino" pitchFamily="2" charset="77"/>
                  </a:rPr>
                  <a:t>ean = </a:t>
                </a:r>
                <a14:m>
                  <m:oMath xmlns:m="http://schemas.openxmlformats.org/officeDocument/2006/math">
                    <m:f>
                      <m:fPr>
                        <m:ctrlPr>
                          <a:rPr lang="en-CN" i="1" smtClean="0">
                            <a:latin typeface="Cambria Math" panose="02040503050406030204" pitchFamily="18" charset="0"/>
                            <a:ea typeface="Palatino" pitchFamily="2" charset="77"/>
                          </a:rPr>
                        </m:ctrlPr>
                      </m:fPr>
                      <m:num>
                        <m:r>
                          <a:rPr lang="en-US" b="0" i="1" smtClean="0">
                            <a:latin typeface="Cambria Math" panose="02040503050406030204" pitchFamily="18" charset="0"/>
                            <a:ea typeface="Palatino" pitchFamily="2" charset="77"/>
                          </a:rPr>
                          <m:t>20+10+15+15</m:t>
                        </m:r>
                      </m:num>
                      <m:den>
                        <m:r>
                          <a:rPr lang="en-US" b="0" i="1" smtClean="0">
                            <a:latin typeface="Cambria Math" panose="02040503050406030204" pitchFamily="18" charset="0"/>
                            <a:ea typeface="Palatino" pitchFamily="2" charset="77"/>
                          </a:rPr>
                          <m:t>4</m:t>
                        </m:r>
                      </m:den>
                    </m:f>
                  </m:oMath>
                </a14:m>
                <a:r>
                  <a:rPr lang="en-CN" dirty="0">
                    <a:latin typeface="Palatino" pitchFamily="2" charset="77"/>
                    <a:ea typeface="Palatino" pitchFamily="2" charset="77"/>
                  </a:rPr>
                  <a:t> = 15</a:t>
                </a:r>
              </a:p>
            </p:txBody>
          </p:sp>
        </mc:Choice>
        <mc:Fallback xmlns="">
          <p:sp>
            <p:nvSpPr>
              <p:cNvPr id="8" name="TextBox 7">
                <a:extLst>
                  <a:ext uri="{FF2B5EF4-FFF2-40B4-BE49-F238E27FC236}">
                    <a16:creationId xmlns:a16="http://schemas.microsoft.com/office/drawing/2014/main" id="{868FBAD1-0F90-C24D-B74D-0B06AA2473C6}"/>
                  </a:ext>
                </a:extLst>
              </p:cNvPr>
              <p:cNvSpPr txBox="1">
                <a:spLocks noRot="1" noChangeAspect="1" noMove="1" noResize="1" noEditPoints="1" noAdjustHandles="1" noChangeArrowheads="1" noChangeShapeType="1" noTextEdit="1"/>
              </p:cNvSpPr>
              <p:nvPr/>
            </p:nvSpPr>
            <p:spPr>
              <a:xfrm>
                <a:off x="5793256" y="4050184"/>
                <a:ext cx="4497860" cy="484043"/>
              </a:xfrm>
              <a:prstGeom prst="rect">
                <a:avLst/>
              </a:prstGeom>
              <a:blipFill>
                <a:blip r:embed="rId3"/>
                <a:stretch>
                  <a:fillRect l="-1127" b="-7500"/>
                </a:stretch>
              </a:blipFill>
            </p:spPr>
            <p:txBody>
              <a:bodyPr/>
              <a:lstStyle/>
              <a:p>
                <a:r>
                  <a:rPr lang="en-CN">
                    <a:noFill/>
                  </a:rPr>
                  <a:t> </a:t>
                </a:r>
              </a:p>
            </p:txBody>
          </p:sp>
        </mc:Fallback>
      </mc:AlternateContent>
      <p:sp>
        <p:nvSpPr>
          <p:cNvPr id="10" name="TextBox 9">
            <a:extLst>
              <a:ext uri="{FF2B5EF4-FFF2-40B4-BE49-F238E27FC236}">
                <a16:creationId xmlns:a16="http://schemas.microsoft.com/office/drawing/2014/main" id="{AE32D523-8C50-7C42-A160-C8037F714317}"/>
              </a:ext>
            </a:extLst>
          </p:cNvPr>
          <p:cNvSpPr txBox="1"/>
          <p:nvPr/>
        </p:nvSpPr>
        <p:spPr>
          <a:xfrm>
            <a:off x="838198" y="4662373"/>
            <a:ext cx="4955059" cy="369332"/>
          </a:xfrm>
          <a:prstGeom prst="rect">
            <a:avLst/>
          </a:prstGeom>
          <a:noFill/>
        </p:spPr>
        <p:txBody>
          <a:bodyPr wrap="square" rtlCol="0">
            <a:spAutoFit/>
          </a:bodyPr>
          <a:lstStyle/>
          <a:p>
            <a:r>
              <a:rPr lang="en-CN" b="1" dirty="0">
                <a:solidFill>
                  <a:schemeClr val="accent1">
                    <a:lumMod val="75000"/>
                  </a:schemeClr>
                </a:solidFill>
                <a:latin typeface="Palatino" pitchFamily="2" charset="77"/>
                <a:ea typeface="Palatino" pitchFamily="2" charset="77"/>
              </a:rPr>
              <a:t>Step2</a:t>
            </a:r>
            <a:r>
              <a:rPr lang="en-CN" dirty="0">
                <a:latin typeface="Palatino" pitchFamily="2" charset="77"/>
                <a:ea typeface="Palatino" pitchFamily="2" charset="77"/>
              </a:rPr>
              <a:t>: find the deviations from average</a:t>
            </a:r>
          </a:p>
        </p:txBody>
      </p:sp>
      <p:sp>
        <p:nvSpPr>
          <p:cNvPr id="11" name="TextBox 10">
            <a:extLst>
              <a:ext uri="{FF2B5EF4-FFF2-40B4-BE49-F238E27FC236}">
                <a16:creationId xmlns:a16="http://schemas.microsoft.com/office/drawing/2014/main" id="{00CB23FA-69C8-9E44-84EF-C5A0E374B296}"/>
              </a:ext>
            </a:extLst>
          </p:cNvPr>
          <p:cNvSpPr txBox="1"/>
          <p:nvPr/>
        </p:nvSpPr>
        <p:spPr>
          <a:xfrm>
            <a:off x="838197" y="5276907"/>
            <a:ext cx="4955059" cy="369332"/>
          </a:xfrm>
          <a:prstGeom prst="rect">
            <a:avLst/>
          </a:prstGeom>
          <a:noFill/>
        </p:spPr>
        <p:txBody>
          <a:bodyPr wrap="square" rtlCol="0">
            <a:spAutoFit/>
          </a:bodyPr>
          <a:lstStyle/>
          <a:p>
            <a:r>
              <a:rPr lang="en-CN" b="1" dirty="0">
                <a:solidFill>
                  <a:schemeClr val="accent1">
                    <a:lumMod val="75000"/>
                  </a:schemeClr>
                </a:solidFill>
                <a:latin typeface="Palatino" pitchFamily="2" charset="77"/>
                <a:ea typeface="Palatino" pitchFamily="2" charset="77"/>
              </a:rPr>
              <a:t>Step3</a:t>
            </a:r>
            <a:r>
              <a:rPr lang="en-CN" dirty="0">
                <a:latin typeface="Palatino" pitchFamily="2" charset="77"/>
                <a:ea typeface="Palatino" pitchFamily="2" charset="77"/>
              </a:rPr>
              <a:t>: calculate the r.m.s size of the deviations </a:t>
            </a:r>
          </a:p>
        </p:txBody>
      </p:sp>
      <p:sp>
        <p:nvSpPr>
          <p:cNvPr id="9" name="TextBox 8">
            <a:extLst>
              <a:ext uri="{FF2B5EF4-FFF2-40B4-BE49-F238E27FC236}">
                <a16:creationId xmlns:a16="http://schemas.microsoft.com/office/drawing/2014/main" id="{5FC1E9F7-AC62-C540-98AD-49793DFB3BF0}"/>
              </a:ext>
            </a:extLst>
          </p:cNvPr>
          <p:cNvSpPr txBox="1"/>
          <p:nvPr/>
        </p:nvSpPr>
        <p:spPr>
          <a:xfrm>
            <a:off x="5793256" y="4712811"/>
            <a:ext cx="3375457" cy="369332"/>
          </a:xfrm>
          <a:prstGeom prst="rect">
            <a:avLst/>
          </a:prstGeom>
          <a:noFill/>
        </p:spPr>
        <p:txBody>
          <a:bodyPr wrap="square" rtlCol="0">
            <a:spAutoFit/>
          </a:bodyPr>
          <a:lstStyle/>
          <a:p>
            <a:r>
              <a:rPr lang="en-CN" dirty="0">
                <a:latin typeface="Palatino" pitchFamily="2" charset="77"/>
                <a:ea typeface="Palatino" pitchFamily="2" charset="77"/>
              </a:rPr>
              <a:t>5,  -5,  0,  0</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864B35-1752-6541-B2ED-94434152BD3D}"/>
                  </a:ext>
                </a:extLst>
              </p:cNvPr>
              <p:cNvSpPr txBox="1"/>
              <p:nvPr/>
            </p:nvSpPr>
            <p:spPr>
              <a:xfrm>
                <a:off x="6035226" y="5323073"/>
                <a:ext cx="241566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CN" i="1" smtClean="0">
                              <a:latin typeface="Cambria Math" panose="02040503050406030204" pitchFamily="18" charset="0"/>
                            </a:rPr>
                          </m:ctrlPr>
                        </m:radPr>
                        <m:deg/>
                        <m:e>
                          <m:f>
                            <m:fPr>
                              <m:ctrlPr>
                                <a:rPr lang="en-CN"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2</m:t>
                                  </m:r>
                                </m:sup>
                              </m:sSup>
                              <m:r>
                                <a:rPr lang="en-US" b="0" i="1" smtClean="0">
                                  <a:latin typeface="Cambria Math" panose="02040503050406030204" pitchFamily="18" charset="0"/>
                                </a:rPr>
                                <m:t> </m:t>
                              </m:r>
                            </m:num>
                            <m:den>
                              <m:r>
                                <a:rPr lang="en-US" b="0" i="1" smtClean="0">
                                  <a:latin typeface="Cambria Math" panose="02040503050406030204" pitchFamily="18" charset="0"/>
                                </a:rPr>
                                <m:t>4</m:t>
                              </m:r>
                            </m:den>
                          </m:f>
                        </m:e>
                      </m:rad>
                    </m:oMath>
                  </m:oMathPara>
                </a14:m>
                <a:endParaRPr lang="en-CN" dirty="0"/>
              </a:p>
            </p:txBody>
          </p:sp>
        </mc:Choice>
        <mc:Fallback xmlns="">
          <p:sp>
            <p:nvSpPr>
              <p:cNvPr id="13" name="TextBox 12">
                <a:extLst>
                  <a:ext uri="{FF2B5EF4-FFF2-40B4-BE49-F238E27FC236}">
                    <a16:creationId xmlns:a16="http://schemas.microsoft.com/office/drawing/2014/main" id="{F8864B35-1752-6541-B2ED-94434152BD3D}"/>
                  </a:ext>
                </a:extLst>
              </p:cNvPr>
              <p:cNvSpPr txBox="1">
                <a:spLocks noRot="1" noChangeAspect="1" noMove="1" noResize="1" noEditPoints="1" noAdjustHandles="1" noChangeArrowheads="1" noChangeShapeType="1" noTextEdit="1"/>
              </p:cNvSpPr>
              <p:nvPr/>
            </p:nvSpPr>
            <p:spPr>
              <a:xfrm>
                <a:off x="6035226" y="5323073"/>
                <a:ext cx="2415661" cy="818366"/>
              </a:xfrm>
              <a:prstGeom prst="rect">
                <a:avLst/>
              </a:prstGeom>
              <a:blipFill>
                <a:blip r:embed="rId4"/>
                <a:stretch>
                  <a:fillRect r="-3141"/>
                </a:stretch>
              </a:blipFill>
            </p:spPr>
            <p:txBody>
              <a:bodyPr/>
              <a:lstStyle/>
              <a:p>
                <a:r>
                  <a:rPr lang="en-CN">
                    <a:noFill/>
                  </a:rPr>
                  <a:t> </a:t>
                </a:r>
              </a:p>
            </p:txBody>
          </p:sp>
        </mc:Fallback>
      </mc:AlternateContent>
    </p:spTree>
    <p:extLst>
      <p:ext uri="{BB962C8B-B14F-4D97-AF65-F5344CB8AC3E}">
        <p14:creationId xmlns:p14="http://schemas.microsoft.com/office/powerpoint/2010/main" val="2275813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48F57E-88BC-8E41-BA79-F6CA99A4BAFA}"/>
              </a:ext>
            </a:extLst>
          </p:cNvPr>
          <p:cNvPicPr>
            <a:picLocks noChangeAspect="1"/>
          </p:cNvPicPr>
          <p:nvPr/>
        </p:nvPicPr>
        <p:blipFill>
          <a:blip r:embed="rId2"/>
          <a:stretch>
            <a:fillRect/>
          </a:stretch>
        </p:blipFill>
        <p:spPr>
          <a:xfrm>
            <a:off x="837342" y="1290764"/>
            <a:ext cx="7564138" cy="3787861"/>
          </a:xfrm>
          <a:prstGeom prst="rect">
            <a:avLst/>
          </a:prstGeom>
        </p:spPr>
      </p:pic>
      <p:sp>
        <p:nvSpPr>
          <p:cNvPr id="5" name="TextBox 4">
            <a:extLst>
              <a:ext uri="{FF2B5EF4-FFF2-40B4-BE49-F238E27FC236}">
                <a16:creationId xmlns:a16="http://schemas.microsoft.com/office/drawing/2014/main" id="{662323DE-58DD-B748-AC8D-9A8878579762}"/>
              </a:ext>
            </a:extLst>
          </p:cNvPr>
          <p:cNvSpPr txBox="1"/>
          <p:nvPr/>
        </p:nvSpPr>
        <p:spPr>
          <a:xfrm>
            <a:off x="2026507" y="790486"/>
            <a:ext cx="4942703" cy="369332"/>
          </a:xfrm>
          <a:prstGeom prst="rect">
            <a:avLst/>
          </a:prstGeom>
          <a:noFill/>
        </p:spPr>
        <p:txBody>
          <a:bodyPr wrap="square" rtlCol="0">
            <a:spAutoFit/>
          </a:bodyPr>
          <a:lstStyle/>
          <a:p>
            <a:r>
              <a:rPr lang="en-CN" b="1" dirty="0">
                <a:latin typeface="Palatino" pitchFamily="2" charset="77"/>
                <a:ea typeface="Palatino" pitchFamily="2" charset="77"/>
              </a:rPr>
              <a:t>Histogram of Heights of Women Age 18</a:t>
            </a:r>
          </a:p>
        </p:txBody>
      </p:sp>
      <p:cxnSp>
        <p:nvCxnSpPr>
          <p:cNvPr id="7" name="Straight Arrow Connector 6">
            <a:extLst>
              <a:ext uri="{FF2B5EF4-FFF2-40B4-BE49-F238E27FC236}">
                <a16:creationId xmlns:a16="http://schemas.microsoft.com/office/drawing/2014/main" id="{7B62961B-7231-924B-9B22-73F5BA82CF60}"/>
              </a:ext>
            </a:extLst>
          </p:cNvPr>
          <p:cNvCxnSpPr>
            <a:cxnSpLocks/>
          </p:cNvCxnSpPr>
          <p:nvPr/>
        </p:nvCxnSpPr>
        <p:spPr>
          <a:xfrm>
            <a:off x="3744097" y="3929446"/>
            <a:ext cx="8506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C75BE99-F8FD-2345-8577-0BD03EB305EA}"/>
              </a:ext>
            </a:extLst>
          </p:cNvPr>
          <p:cNvSpPr txBox="1"/>
          <p:nvPr/>
        </p:nvSpPr>
        <p:spPr>
          <a:xfrm>
            <a:off x="3633894" y="3478253"/>
            <a:ext cx="1134805" cy="369332"/>
          </a:xfrm>
          <a:prstGeom prst="rect">
            <a:avLst/>
          </a:prstGeom>
          <a:noFill/>
        </p:spPr>
        <p:txBody>
          <a:bodyPr wrap="square" rtlCol="0">
            <a:spAutoFit/>
          </a:bodyPr>
          <a:lstStyle/>
          <a:p>
            <a:r>
              <a:rPr lang="en-CN" b="1" dirty="0">
                <a:solidFill>
                  <a:srgbClr val="C00000"/>
                </a:solidFill>
                <a:latin typeface="Palatino" pitchFamily="2" charset="77"/>
                <a:ea typeface="Palatino" pitchFamily="2" charset="77"/>
              </a:rPr>
              <a:t>1 SD = 3</a:t>
            </a:r>
          </a:p>
        </p:txBody>
      </p:sp>
      <p:sp>
        <p:nvSpPr>
          <p:cNvPr id="11" name="TextBox 10">
            <a:extLst>
              <a:ext uri="{FF2B5EF4-FFF2-40B4-BE49-F238E27FC236}">
                <a16:creationId xmlns:a16="http://schemas.microsoft.com/office/drawing/2014/main" id="{D07CD805-1D57-4E40-9EA3-5E50C7A1AB87}"/>
              </a:ext>
            </a:extLst>
          </p:cNvPr>
          <p:cNvSpPr txBox="1"/>
          <p:nvPr/>
        </p:nvSpPr>
        <p:spPr>
          <a:xfrm>
            <a:off x="4699687" y="1830511"/>
            <a:ext cx="1396313" cy="369332"/>
          </a:xfrm>
          <a:prstGeom prst="rect">
            <a:avLst/>
          </a:prstGeom>
          <a:noFill/>
        </p:spPr>
        <p:txBody>
          <a:bodyPr wrap="square" rtlCol="0">
            <a:spAutoFit/>
          </a:bodyPr>
          <a:lstStyle/>
          <a:p>
            <a:r>
              <a:rPr lang="en-CN" b="1" dirty="0">
                <a:solidFill>
                  <a:schemeClr val="accent1">
                    <a:lumMod val="75000"/>
                  </a:schemeClr>
                </a:solidFill>
                <a:latin typeface="Palatino" pitchFamily="2" charset="77"/>
                <a:ea typeface="Palatino" pitchFamily="2" charset="77"/>
              </a:rPr>
              <a:t>Average</a:t>
            </a:r>
          </a:p>
        </p:txBody>
      </p:sp>
      <p:cxnSp>
        <p:nvCxnSpPr>
          <p:cNvPr id="15" name="Straight Arrow Connector 14">
            <a:extLst>
              <a:ext uri="{FF2B5EF4-FFF2-40B4-BE49-F238E27FC236}">
                <a16:creationId xmlns:a16="http://schemas.microsoft.com/office/drawing/2014/main" id="{A3E8F2CD-44EB-2A4A-9029-DE76205301F8}"/>
              </a:ext>
            </a:extLst>
          </p:cNvPr>
          <p:cNvCxnSpPr/>
          <p:nvPr/>
        </p:nvCxnSpPr>
        <p:spPr>
          <a:xfrm flipH="1">
            <a:off x="4386649" y="2199843"/>
            <a:ext cx="1977081" cy="7781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TextBox 15">
            <a:extLst>
              <a:ext uri="{FF2B5EF4-FFF2-40B4-BE49-F238E27FC236}">
                <a16:creationId xmlns:a16="http://schemas.microsoft.com/office/drawing/2014/main" id="{1A72C353-D60E-EE40-BA7D-C1C4E939513D}"/>
              </a:ext>
            </a:extLst>
          </p:cNvPr>
          <p:cNvSpPr txBox="1"/>
          <p:nvPr/>
        </p:nvSpPr>
        <p:spPr>
          <a:xfrm>
            <a:off x="6635578" y="1705229"/>
            <a:ext cx="2953265" cy="1754326"/>
          </a:xfrm>
          <a:prstGeom prst="rect">
            <a:avLst/>
          </a:prstGeom>
          <a:noFill/>
        </p:spPr>
        <p:txBody>
          <a:bodyPr wrap="square" rtlCol="0">
            <a:spAutoFit/>
          </a:bodyPr>
          <a:lstStyle/>
          <a:p>
            <a:r>
              <a:rPr lang="en-CN" dirty="0">
                <a:solidFill>
                  <a:schemeClr val="accent2">
                    <a:lumMod val="50000"/>
                  </a:schemeClr>
                </a:solidFill>
                <a:latin typeface="Palatino" pitchFamily="2" charset="77"/>
                <a:ea typeface="Palatino" pitchFamily="2" charset="77"/>
              </a:rPr>
              <a:t>The shaded area represents the total percentage of women (72%) </a:t>
            </a:r>
            <a:r>
              <a:rPr lang="en-US" dirty="0">
                <a:solidFill>
                  <a:schemeClr val="accent2">
                    <a:lumMod val="50000"/>
                  </a:schemeClr>
                </a:solidFill>
                <a:latin typeface="Palatino" pitchFamily="2" charset="77"/>
                <a:ea typeface="Palatino" pitchFamily="2" charset="77"/>
              </a:rPr>
              <a:t>differed from average by one SD (3 inches) or less</a:t>
            </a:r>
          </a:p>
          <a:p>
            <a:r>
              <a:rPr lang="en-CN" dirty="0"/>
              <a:t> </a:t>
            </a:r>
          </a:p>
        </p:txBody>
      </p:sp>
      <p:sp>
        <p:nvSpPr>
          <p:cNvPr id="17" name="Rectangle 16">
            <a:extLst>
              <a:ext uri="{FF2B5EF4-FFF2-40B4-BE49-F238E27FC236}">
                <a16:creationId xmlns:a16="http://schemas.microsoft.com/office/drawing/2014/main" id="{69A2E3C3-F357-3444-AFD7-35134F231E3F}"/>
              </a:ext>
            </a:extLst>
          </p:cNvPr>
          <p:cNvSpPr/>
          <p:nvPr/>
        </p:nvSpPr>
        <p:spPr>
          <a:xfrm>
            <a:off x="837342" y="5488624"/>
            <a:ext cx="9506466" cy="923330"/>
          </a:xfrm>
          <a:prstGeom prst="rect">
            <a:avLst/>
          </a:prstGeom>
        </p:spPr>
        <p:txBody>
          <a:bodyPr wrap="square">
            <a:spAutoFit/>
          </a:bodyPr>
          <a:lstStyle/>
          <a:p>
            <a:r>
              <a:rPr lang="en-US" dirty="0">
                <a:latin typeface="Palatino" pitchFamily="2" charset="77"/>
                <a:ea typeface="Palatino" pitchFamily="2" charset="77"/>
              </a:rPr>
              <a:t>NOTE:   </a:t>
            </a:r>
          </a:p>
          <a:p>
            <a:r>
              <a:rPr lang="en-US" dirty="0">
                <a:latin typeface="Palatino" pitchFamily="2" charset="77"/>
                <a:ea typeface="Palatino" pitchFamily="2" charset="77"/>
              </a:rPr>
              <a:t>Most number on the list will be somewhere around one SD away from the average. </a:t>
            </a:r>
          </a:p>
          <a:p>
            <a:r>
              <a:rPr lang="en-US" dirty="0">
                <a:latin typeface="Palatino" pitchFamily="2" charset="77"/>
                <a:ea typeface="Palatino" pitchFamily="2" charset="77"/>
              </a:rPr>
              <a:t>Very few will be more than two or three SDs away. </a:t>
            </a:r>
            <a:endParaRPr lang="en-US" dirty="0">
              <a:effectLst/>
              <a:latin typeface="Palatino" pitchFamily="2" charset="77"/>
              <a:ea typeface="Palatino" pitchFamily="2" charset="77"/>
            </a:endParaRPr>
          </a:p>
        </p:txBody>
      </p:sp>
    </p:spTree>
    <p:extLst>
      <p:ext uri="{BB962C8B-B14F-4D97-AF65-F5344CB8AC3E}">
        <p14:creationId xmlns:p14="http://schemas.microsoft.com/office/powerpoint/2010/main" val="4014858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8EF73-8AD2-D648-8160-DD736EF86FA0}"/>
              </a:ext>
            </a:extLst>
          </p:cNvPr>
          <p:cNvPicPr>
            <a:picLocks noChangeAspect="1"/>
          </p:cNvPicPr>
          <p:nvPr/>
        </p:nvPicPr>
        <p:blipFill>
          <a:blip r:embed="rId2"/>
          <a:stretch>
            <a:fillRect/>
          </a:stretch>
        </p:blipFill>
        <p:spPr>
          <a:xfrm>
            <a:off x="1477211" y="256579"/>
            <a:ext cx="8645954" cy="5385023"/>
          </a:xfrm>
          <a:prstGeom prst="rect">
            <a:avLst/>
          </a:prstGeom>
        </p:spPr>
      </p:pic>
      <p:sp>
        <p:nvSpPr>
          <p:cNvPr id="2" name="TextBox 1">
            <a:extLst>
              <a:ext uri="{FF2B5EF4-FFF2-40B4-BE49-F238E27FC236}">
                <a16:creationId xmlns:a16="http://schemas.microsoft.com/office/drawing/2014/main" id="{F1F1BE9C-6C2F-B541-B964-F13B1CF5826E}"/>
              </a:ext>
            </a:extLst>
          </p:cNvPr>
          <p:cNvSpPr txBox="1"/>
          <p:nvPr/>
        </p:nvSpPr>
        <p:spPr>
          <a:xfrm>
            <a:off x="1881352" y="5948855"/>
            <a:ext cx="7315200" cy="651642"/>
          </a:xfrm>
          <a:prstGeom prst="rect">
            <a:avLst/>
          </a:prstGeom>
          <a:noFill/>
        </p:spPr>
        <p:txBody>
          <a:bodyPr wrap="square" rtlCol="0">
            <a:spAutoFit/>
          </a:bodyPr>
          <a:lstStyle/>
          <a:p>
            <a:r>
              <a:rPr lang="en-US" dirty="0">
                <a:latin typeface="Palatino" pitchFamily="2" charset="77"/>
                <a:ea typeface="Palatino" pitchFamily="2" charset="77"/>
              </a:rPr>
              <a:t>The area under the normal curve between −3 and +3 is about 99.7%.</a:t>
            </a:r>
          </a:p>
          <a:p>
            <a:endParaRPr lang="en-CN" dirty="0">
              <a:latin typeface="Palatino" pitchFamily="2" charset="77"/>
              <a:ea typeface="Palatino" pitchFamily="2" charset="77"/>
            </a:endParaRPr>
          </a:p>
        </p:txBody>
      </p:sp>
    </p:spTree>
    <p:extLst>
      <p:ext uri="{BB962C8B-B14F-4D97-AF65-F5344CB8AC3E}">
        <p14:creationId xmlns:p14="http://schemas.microsoft.com/office/powerpoint/2010/main" val="371299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A10AEB-2CFA-6943-8A2E-E53FBFD0546D}"/>
              </a:ext>
            </a:extLst>
          </p:cNvPr>
          <p:cNvSpPr/>
          <p:nvPr/>
        </p:nvSpPr>
        <p:spPr>
          <a:xfrm>
            <a:off x="0" y="0"/>
            <a:ext cx="4596714" cy="6858000"/>
          </a:xfrm>
          <a:prstGeom prst="rect">
            <a:avLst/>
          </a:prstGeom>
          <a:solidFill>
            <a:schemeClr val="accent1">
              <a:lumMod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97D4EC82-124A-4C4F-90CE-595ED022737A}"/>
              </a:ext>
            </a:extLst>
          </p:cNvPr>
          <p:cNvSpPr txBox="1"/>
          <p:nvPr/>
        </p:nvSpPr>
        <p:spPr>
          <a:xfrm>
            <a:off x="1062680" y="4782065"/>
            <a:ext cx="2693773" cy="584775"/>
          </a:xfrm>
          <a:prstGeom prst="rect">
            <a:avLst/>
          </a:prstGeom>
          <a:noFill/>
        </p:spPr>
        <p:txBody>
          <a:bodyPr wrap="square" rtlCol="0">
            <a:spAutoFit/>
          </a:bodyPr>
          <a:lstStyle/>
          <a:p>
            <a:r>
              <a:rPr lang="en-CN" sz="3200" b="1" dirty="0">
                <a:solidFill>
                  <a:schemeClr val="bg1"/>
                </a:solidFill>
                <a:latin typeface="PT Sans Caption" panose="020B0603020203020204" pitchFamily="34" charset="77"/>
              </a:rPr>
              <a:t>CHAPTER 5</a:t>
            </a:r>
          </a:p>
        </p:txBody>
      </p:sp>
      <p:sp>
        <p:nvSpPr>
          <p:cNvPr id="6" name="TextBox 5">
            <a:extLst>
              <a:ext uri="{FF2B5EF4-FFF2-40B4-BE49-F238E27FC236}">
                <a16:creationId xmlns:a16="http://schemas.microsoft.com/office/drawing/2014/main" id="{DA7B0A74-C976-D142-B680-FE90B896A681}"/>
              </a:ext>
            </a:extLst>
          </p:cNvPr>
          <p:cNvSpPr txBox="1"/>
          <p:nvPr/>
        </p:nvSpPr>
        <p:spPr>
          <a:xfrm>
            <a:off x="5931245" y="2014154"/>
            <a:ext cx="5511112" cy="1077218"/>
          </a:xfrm>
          <a:prstGeom prst="rect">
            <a:avLst/>
          </a:prstGeom>
          <a:noFill/>
        </p:spPr>
        <p:txBody>
          <a:bodyPr wrap="square" rtlCol="0">
            <a:spAutoFit/>
          </a:bodyPr>
          <a:lstStyle/>
          <a:p>
            <a:r>
              <a:rPr lang="en-CN" sz="3200" b="1" dirty="0">
                <a:latin typeface="Palatino" pitchFamily="2" charset="77"/>
                <a:ea typeface="Palatino" pitchFamily="2" charset="77"/>
              </a:rPr>
              <a:t>The Normal Approximation for Data</a:t>
            </a:r>
          </a:p>
        </p:txBody>
      </p:sp>
      <p:sp>
        <p:nvSpPr>
          <p:cNvPr id="7" name="TextBox 6">
            <a:extLst>
              <a:ext uri="{FF2B5EF4-FFF2-40B4-BE49-F238E27FC236}">
                <a16:creationId xmlns:a16="http://schemas.microsoft.com/office/drawing/2014/main" id="{38CB8E97-55C9-204D-92A1-C13C445FAFED}"/>
              </a:ext>
            </a:extLst>
          </p:cNvPr>
          <p:cNvSpPr txBox="1"/>
          <p:nvPr/>
        </p:nvSpPr>
        <p:spPr>
          <a:xfrm>
            <a:off x="5931245" y="2687605"/>
            <a:ext cx="5198075" cy="4324261"/>
          </a:xfrm>
          <a:prstGeom prst="rect">
            <a:avLst/>
          </a:prstGeom>
          <a:noFill/>
        </p:spPr>
        <p:txBody>
          <a:bodyPr wrap="square" rtlCol="0">
            <a:spAutoFit/>
          </a:bodyPr>
          <a:lstStyle/>
          <a:p>
            <a:pPr>
              <a:lnSpc>
                <a:spcPct val="200000"/>
              </a:lnSpc>
            </a:pPr>
            <a:endParaRPr lang="en-CN" sz="2000" dirty="0">
              <a:latin typeface="Palatino" pitchFamily="2" charset="77"/>
              <a:ea typeface="Palatino" pitchFamily="2" charset="77"/>
            </a:endParaRP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The Normal Curve</a:t>
            </a: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Z Score</a:t>
            </a: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Percentiles</a:t>
            </a: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Exercise</a:t>
            </a:r>
          </a:p>
          <a:p>
            <a:pPr marL="342900" indent="-342900">
              <a:lnSpc>
                <a:spcPct val="200000"/>
              </a:lnSpc>
              <a:buFont typeface="Arial" panose="020B0604020202020204" pitchFamily="34" charset="0"/>
              <a:buChar char="•"/>
            </a:pPr>
            <a:endParaRPr lang="en-CN" sz="2000" dirty="0">
              <a:latin typeface="Palatino" pitchFamily="2" charset="77"/>
              <a:ea typeface="Palatino" pitchFamily="2" charset="77"/>
            </a:endParaRPr>
          </a:p>
          <a:p>
            <a:pPr marL="342900" indent="-342900">
              <a:lnSpc>
                <a:spcPct val="200000"/>
              </a:lnSpc>
              <a:buFont typeface="Arial" panose="020B0604020202020204" pitchFamily="34" charset="0"/>
              <a:buChar char="•"/>
            </a:pPr>
            <a:endParaRPr lang="en-CN" sz="2000" dirty="0">
              <a:latin typeface="Palatino" pitchFamily="2" charset="77"/>
              <a:ea typeface="Palatino" pitchFamily="2" charset="77"/>
            </a:endParaRPr>
          </a:p>
        </p:txBody>
      </p:sp>
    </p:spTree>
    <p:extLst>
      <p:ext uri="{BB962C8B-B14F-4D97-AF65-F5344CB8AC3E}">
        <p14:creationId xmlns:p14="http://schemas.microsoft.com/office/powerpoint/2010/main" val="692170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8BDF-CF23-7349-8A6E-696B96B90DCB}"/>
              </a:ext>
            </a:extLst>
          </p:cNvPr>
          <p:cNvSpPr>
            <a:spLocks noGrp="1"/>
          </p:cNvSpPr>
          <p:nvPr>
            <p:ph type="title"/>
          </p:nvPr>
        </p:nvSpPr>
        <p:spPr/>
        <p:txBody>
          <a:bodyPr/>
          <a:lstStyle/>
          <a:p>
            <a:r>
              <a:rPr lang="en-CN" b="1" dirty="0">
                <a:latin typeface="PT Sans Caption" panose="020B0603020203020204" pitchFamily="34" charset="77"/>
              </a:rPr>
              <a:t>The Normal Curve</a:t>
            </a:r>
          </a:p>
        </p:txBody>
      </p:sp>
      <p:pic>
        <p:nvPicPr>
          <p:cNvPr id="4" name="Picture 3">
            <a:extLst>
              <a:ext uri="{FF2B5EF4-FFF2-40B4-BE49-F238E27FC236}">
                <a16:creationId xmlns:a16="http://schemas.microsoft.com/office/drawing/2014/main" id="{A988BFD1-31FC-634A-A6C5-2860752A97F9}"/>
              </a:ext>
            </a:extLst>
          </p:cNvPr>
          <p:cNvPicPr>
            <a:picLocks noChangeAspect="1"/>
          </p:cNvPicPr>
          <p:nvPr/>
        </p:nvPicPr>
        <p:blipFill>
          <a:blip r:embed="rId2"/>
          <a:stretch>
            <a:fillRect/>
          </a:stretch>
        </p:blipFill>
        <p:spPr>
          <a:xfrm>
            <a:off x="838200" y="1666697"/>
            <a:ext cx="6487510" cy="3282143"/>
          </a:xfrm>
          <a:prstGeom prst="rect">
            <a:avLst/>
          </a:prstGeom>
        </p:spPr>
      </p:pic>
      <p:sp>
        <p:nvSpPr>
          <p:cNvPr id="5" name="TextBox 4">
            <a:extLst>
              <a:ext uri="{FF2B5EF4-FFF2-40B4-BE49-F238E27FC236}">
                <a16:creationId xmlns:a16="http://schemas.microsoft.com/office/drawing/2014/main" id="{95D1178E-6D46-4349-8A34-F5A216C0F728}"/>
              </a:ext>
            </a:extLst>
          </p:cNvPr>
          <p:cNvSpPr txBox="1"/>
          <p:nvPr/>
        </p:nvSpPr>
        <p:spPr>
          <a:xfrm>
            <a:off x="7616058" y="2535028"/>
            <a:ext cx="4817680" cy="1600438"/>
          </a:xfrm>
          <a:prstGeom prst="rect">
            <a:avLst/>
          </a:prstGeom>
          <a:noFill/>
        </p:spPr>
        <p:txBody>
          <a:bodyPr wrap="square" rtlCol="0">
            <a:spAutoFit/>
          </a:bodyPr>
          <a:lstStyle/>
          <a:p>
            <a:pPr marL="342900" indent="-342900">
              <a:buFont typeface="Arial" panose="020B0604020202020204" pitchFamily="34" charset="0"/>
              <a:buChar char="•"/>
            </a:pPr>
            <a:r>
              <a:rPr lang="en-CN" sz="2000" dirty="0">
                <a:latin typeface="Palatino" pitchFamily="2" charset="77"/>
                <a:ea typeface="Palatino" pitchFamily="2" charset="77"/>
              </a:rPr>
              <a:t>Bell shape / Symmetric around 0</a:t>
            </a:r>
          </a:p>
          <a:p>
            <a:pPr marL="342900" indent="-342900">
              <a:buFont typeface="Arial" panose="020B0604020202020204" pitchFamily="34" charset="0"/>
              <a:buChar char="•"/>
            </a:pPr>
            <a:r>
              <a:rPr lang="en-CN" sz="2000" dirty="0">
                <a:latin typeface="Palatino" pitchFamily="2" charset="77"/>
                <a:ea typeface="Palatino" pitchFamily="2" charset="77"/>
              </a:rPr>
              <a:t>Mean = 0</a:t>
            </a:r>
          </a:p>
          <a:p>
            <a:pPr marL="342900" indent="-342900">
              <a:buFont typeface="Arial" panose="020B0604020202020204" pitchFamily="34" charset="0"/>
              <a:buChar char="•"/>
            </a:pPr>
            <a:r>
              <a:rPr lang="en-CN" sz="2000" dirty="0">
                <a:latin typeface="Palatino" pitchFamily="2" charset="77"/>
                <a:ea typeface="Palatino" pitchFamily="2" charset="77"/>
              </a:rPr>
              <a:t>Standard Deviation = 1 </a:t>
            </a:r>
          </a:p>
          <a:p>
            <a:pPr marL="342900" indent="-342900">
              <a:buFont typeface="Arial" panose="020B0604020202020204" pitchFamily="34" charset="0"/>
              <a:buChar char="•"/>
            </a:pPr>
            <a:r>
              <a:rPr lang="en-CN" sz="2000" dirty="0">
                <a:latin typeface="Palatino" pitchFamily="2" charset="77"/>
                <a:ea typeface="Palatino" pitchFamily="2" charset="77"/>
              </a:rPr>
              <a:t>Variance = 1</a:t>
            </a:r>
          </a:p>
          <a:p>
            <a:endParaRPr lang="en-CN" dirty="0"/>
          </a:p>
        </p:txBody>
      </p:sp>
      <p:sp>
        <p:nvSpPr>
          <p:cNvPr id="7" name="TextBox 6">
            <a:extLst>
              <a:ext uri="{FF2B5EF4-FFF2-40B4-BE49-F238E27FC236}">
                <a16:creationId xmlns:a16="http://schemas.microsoft.com/office/drawing/2014/main" id="{37CB48CE-2EA9-9E4C-A03A-1F22766033BD}"/>
              </a:ext>
            </a:extLst>
          </p:cNvPr>
          <p:cNvSpPr txBox="1"/>
          <p:nvPr/>
        </p:nvSpPr>
        <p:spPr>
          <a:xfrm>
            <a:off x="7713038" y="2033578"/>
            <a:ext cx="3932808" cy="400110"/>
          </a:xfrm>
          <a:prstGeom prst="rect">
            <a:avLst/>
          </a:prstGeom>
          <a:noFill/>
        </p:spPr>
        <p:txBody>
          <a:bodyPr wrap="none" rtlCol="0">
            <a:spAutoFit/>
          </a:bodyPr>
          <a:lstStyle/>
          <a:p>
            <a:r>
              <a:rPr lang="en-CN" sz="2000" dirty="0">
                <a:latin typeface="Palatino" pitchFamily="2" charset="77"/>
                <a:ea typeface="Palatino" pitchFamily="2" charset="77"/>
              </a:rPr>
              <a:t>For standard normal distribution</a:t>
            </a:r>
          </a:p>
        </p:txBody>
      </p:sp>
    </p:spTree>
    <p:extLst>
      <p:ext uri="{BB962C8B-B14F-4D97-AF65-F5344CB8AC3E}">
        <p14:creationId xmlns:p14="http://schemas.microsoft.com/office/powerpoint/2010/main" val="3554280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43F0F7-CFB8-6B45-8FE2-E1D1AF4102BD}"/>
              </a:ext>
            </a:extLst>
          </p:cNvPr>
          <p:cNvSpPr>
            <a:spLocks noGrp="1"/>
          </p:cNvSpPr>
          <p:nvPr>
            <p:ph type="title"/>
          </p:nvPr>
        </p:nvSpPr>
        <p:spPr>
          <a:xfrm>
            <a:off x="838200" y="365125"/>
            <a:ext cx="10515600" cy="1325563"/>
          </a:xfrm>
        </p:spPr>
        <p:txBody>
          <a:bodyPr/>
          <a:lstStyle/>
          <a:p>
            <a:r>
              <a:rPr lang="en-CN" b="1" dirty="0">
                <a:latin typeface="PT Sans Caption" panose="020B0603020203020204" pitchFamily="34" charset="77"/>
              </a:rPr>
              <a:t>Z Score</a:t>
            </a:r>
          </a:p>
        </p:txBody>
      </p:sp>
      <p:sp>
        <p:nvSpPr>
          <p:cNvPr id="6" name="TextBox 5">
            <a:extLst>
              <a:ext uri="{FF2B5EF4-FFF2-40B4-BE49-F238E27FC236}">
                <a16:creationId xmlns:a16="http://schemas.microsoft.com/office/drawing/2014/main" id="{DB03E57A-0627-4944-8D48-1B0734E61010}"/>
              </a:ext>
            </a:extLst>
          </p:cNvPr>
          <p:cNvSpPr txBox="1"/>
          <p:nvPr/>
        </p:nvSpPr>
        <p:spPr>
          <a:xfrm>
            <a:off x="838200" y="1484550"/>
            <a:ext cx="8465574" cy="223907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Palatino" pitchFamily="2" charset="77"/>
                <a:ea typeface="Palatino" pitchFamily="2" charset="77"/>
              </a:rPr>
              <a:t>Z score = (Number – Mean) / SD</a:t>
            </a:r>
          </a:p>
          <a:p>
            <a:pPr marL="285750" indent="-285750">
              <a:lnSpc>
                <a:spcPct val="200000"/>
              </a:lnSpc>
              <a:buFont typeface="Arial" panose="020B0604020202020204" pitchFamily="34" charset="0"/>
              <a:buChar char="•"/>
            </a:pPr>
            <a:r>
              <a:rPr lang="en-US" dirty="0">
                <a:latin typeface="Palatino" pitchFamily="2" charset="77"/>
                <a:ea typeface="Palatino" pitchFamily="2" charset="77"/>
              </a:rPr>
              <a:t>Z score tells how many SDs a value is above (+) or below (-) the average</a:t>
            </a:r>
          </a:p>
          <a:p>
            <a:pPr marL="285750" indent="-285750">
              <a:lnSpc>
                <a:spcPct val="200000"/>
              </a:lnSpc>
              <a:buFont typeface="Arial" panose="020B0604020202020204" pitchFamily="34" charset="0"/>
              <a:buChar char="•"/>
            </a:pPr>
            <a:r>
              <a:rPr lang="en-US" dirty="0">
                <a:latin typeface="Palatino" pitchFamily="2" charset="77"/>
                <a:ea typeface="Palatino" pitchFamily="2" charset="77"/>
              </a:rPr>
              <a:t>Normal approximation: Convert all number into Z score </a:t>
            </a:r>
          </a:p>
          <a:p>
            <a:pPr marL="285750" indent="-285750">
              <a:lnSpc>
                <a:spcPct val="200000"/>
              </a:lnSpc>
              <a:buFont typeface="Arial" panose="020B0604020202020204" pitchFamily="34" charset="0"/>
              <a:buChar char="•"/>
            </a:pPr>
            <a:r>
              <a:rPr lang="en-CN" dirty="0">
                <a:latin typeface="Palatino" pitchFamily="2" charset="77"/>
                <a:ea typeface="Palatino" pitchFamily="2" charset="77"/>
              </a:rPr>
              <a:t>Easy to compare with different groups of data (different normal distributions)  </a:t>
            </a:r>
          </a:p>
        </p:txBody>
      </p:sp>
      <p:sp>
        <p:nvSpPr>
          <p:cNvPr id="7" name="TextBox 6">
            <a:extLst>
              <a:ext uri="{FF2B5EF4-FFF2-40B4-BE49-F238E27FC236}">
                <a16:creationId xmlns:a16="http://schemas.microsoft.com/office/drawing/2014/main" id="{66CB24D5-81AC-F847-A447-BF71B976FE70}"/>
              </a:ext>
            </a:extLst>
          </p:cNvPr>
          <p:cNvSpPr txBox="1"/>
          <p:nvPr/>
        </p:nvSpPr>
        <p:spPr>
          <a:xfrm>
            <a:off x="1071715" y="5473428"/>
            <a:ext cx="10515600" cy="707886"/>
          </a:xfrm>
          <a:prstGeom prst="rect">
            <a:avLst/>
          </a:prstGeom>
          <a:noFill/>
        </p:spPr>
        <p:txBody>
          <a:bodyPr wrap="square" rtlCol="0">
            <a:spAutoFit/>
          </a:bodyPr>
          <a:lstStyle/>
          <a:p>
            <a:r>
              <a:rPr lang="en-CN" sz="2000" b="1" dirty="0">
                <a:latin typeface="Palatino" pitchFamily="2" charset="77"/>
                <a:ea typeface="Palatino" pitchFamily="2" charset="77"/>
              </a:rPr>
              <a:t>With Z score and the Normal table, </a:t>
            </a:r>
          </a:p>
          <a:p>
            <a:r>
              <a:rPr lang="en-CN" sz="2000" b="1" dirty="0">
                <a:latin typeface="Palatino" pitchFamily="2" charset="77"/>
                <a:ea typeface="Palatino" pitchFamily="2" charset="77"/>
              </a:rPr>
              <a:t>we could calculate the numbers in some SDs and percentiles.</a:t>
            </a:r>
          </a:p>
        </p:txBody>
      </p:sp>
      <p:sp>
        <p:nvSpPr>
          <p:cNvPr id="2" name="TextBox 1">
            <a:extLst>
              <a:ext uri="{FF2B5EF4-FFF2-40B4-BE49-F238E27FC236}">
                <a16:creationId xmlns:a16="http://schemas.microsoft.com/office/drawing/2014/main" id="{0D848EC4-E8A0-BF43-8EC1-58F049571E27}"/>
              </a:ext>
            </a:extLst>
          </p:cNvPr>
          <p:cNvSpPr txBox="1"/>
          <p:nvPr/>
        </p:nvSpPr>
        <p:spPr>
          <a:xfrm>
            <a:off x="5651936" y="1703006"/>
            <a:ext cx="4014952" cy="369332"/>
          </a:xfrm>
          <a:prstGeom prst="rect">
            <a:avLst/>
          </a:prstGeom>
          <a:noFill/>
        </p:spPr>
        <p:txBody>
          <a:bodyPr wrap="square" rtlCol="0">
            <a:spAutoFit/>
          </a:bodyPr>
          <a:lstStyle/>
          <a:p>
            <a:r>
              <a:rPr lang="en-CN" dirty="0">
                <a:latin typeface="Palatino" pitchFamily="2" charset="77"/>
                <a:ea typeface="Palatino" pitchFamily="2" charset="77"/>
              </a:rPr>
              <a:t>(Number = Z score * SD + Mean)</a:t>
            </a:r>
          </a:p>
        </p:txBody>
      </p:sp>
      <p:cxnSp>
        <p:nvCxnSpPr>
          <p:cNvPr id="4" name="Straight Arrow Connector 3">
            <a:extLst>
              <a:ext uri="{FF2B5EF4-FFF2-40B4-BE49-F238E27FC236}">
                <a16:creationId xmlns:a16="http://schemas.microsoft.com/office/drawing/2014/main" id="{559F57B0-7B55-534C-90F6-7C6C5F8BB24A}"/>
              </a:ext>
            </a:extLst>
          </p:cNvPr>
          <p:cNvCxnSpPr/>
          <p:nvPr/>
        </p:nvCxnSpPr>
        <p:spPr>
          <a:xfrm>
            <a:off x="5070987" y="1887672"/>
            <a:ext cx="3812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0202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2B1E29-0383-2C40-BD90-315A2F3B92D5}"/>
              </a:ext>
            </a:extLst>
          </p:cNvPr>
          <p:cNvSpPr>
            <a:spLocks noGrp="1"/>
          </p:cNvSpPr>
          <p:nvPr>
            <p:ph type="title"/>
          </p:nvPr>
        </p:nvSpPr>
        <p:spPr>
          <a:xfrm>
            <a:off x="838200" y="365125"/>
            <a:ext cx="10515600" cy="1325563"/>
          </a:xfrm>
        </p:spPr>
        <p:txBody>
          <a:bodyPr/>
          <a:lstStyle/>
          <a:p>
            <a:r>
              <a:rPr lang="en-CN" b="1" dirty="0">
                <a:latin typeface="PT Sans Caption" panose="020B0603020203020204" pitchFamily="34" charset="77"/>
              </a:rPr>
              <a:t>Percentile</a:t>
            </a:r>
          </a:p>
        </p:txBody>
      </p:sp>
      <p:sp>
        <p:nvSpPr>
          <p:cNvPr id="10" name="Rectangle 9">
            <a:extLst>
              <a:ext uri="{FF2B5EF4-FFF2-40B4-BE49-F238E27FC236}">
                <a16:creationId xmlns:a16="http://schemas.microsoft.com/office/drawing/2014/main" id="{DEFFE0F3-F8C4-B547-A8FB-FE5D78693AD0}"/>
              </a:ext>
            </a:extLst>
          </p:cNvPr>
          <p:cNvSpPr/>
          <p:nvPr/>
        </p:nvSpPr>
        <p:spPr>
          <a:xfrm>
            <a:off x="838200" y="1506022"/>
            <a:ext cx="3392700" cy="369332"/>
          </a:xfrm>
          <a:prstGeom prst="rect">
            <a:avLst/>
          </a:prstGeom>
        </p:spPr>
        <p:txBody>
          <a:bodyPr wrap="square">
            <a:spAutoFit/>
          </a:bodyPr>
          <a:lstStyle/>
          <a:p>
            <a:r>
              <a:rPr lang="en-US" dirty="0">
                <a:latin typeface="Palatino" pitchFamily="2" charset="77"/>
                <a:ea typeface="Palatino" pitchFamily="2" charset="77"/>
              </a:rPr>
              <a:t>A number related to rank </a:t>
            </a:r>
            <a:endParaRPr lang="en-US" dirty="0">
              <a:effectLst/>
              <a:latin typeface="Palatino" pitchFamily="2" charset="77"/>
              <a:ea typeface="Palatino" pitchFamily="2" charset="77"/>
            </a:endParaRPr>
          </a:p>
        </p:txBody>
      </p:sp>
      <p:pic>
        <p:nvPicPr>
          <p:cNvPr id="13" name="Picture 12">
            <a:extLst>
              <a:ext uri="{FF2B5EF4-FFF2-40B4-BE49-F238E27FC236}">
                <a16:creationId xmlns:a16="http://schemas.microsoft.com/office/drawing/2014/main" id="{908083E6-2BC2-A44C-AA50-61A1ABFA5481}"/>
              </a:ext>
            </a:extLst>
          </p:cNvPr>
          <p:cNvPicPr>
            <a:picLocks noChangeAspect="1"/>
          </p:cNvPicPr>
          <p:nvPr/>
        </p:nvPicPr>
        <p:blipFill>
          <a:blip r:embed="rId2"/>
          <a:stretch>
            <a:fillRect/>
          </a:stretch>
        </p:blipFill>
        <p:spPr>
          <a:xfrm>
            <a:off x="6136071" y="1165183"/>
            <a:ext cx="4739671" cy="2733936"/>
          </a:xfrm>
          <a:prstGeom prst="rect">
            <a:avLst/>
          </a:prstGeom>
        </p:spPr>
      </p:pic>
      <p:pic>
        <p:nvPicPr>
          <p:cNvPr id="14" name="Picture 13">
            <a:extLst>
              <a:ext uri="{FF2B5EF4-FFF2-40B4-BE49-F238E27FC236}">
                <a16:creationId xmlns:a16="http://schemas.microsoft.com/office/drawing/2014/main" id="{BA40F435-BB85-C44F-8740-48DEFAC35E16}"/>
              </a:ext>
            </a:extLst>
          </p:cNvPr>
          <p:cNvPicPr>
            <a:picLocks noChangeAspect="1"/>
          </p:cNvPicPr>
          <p:nvPr/>
        </p:nvPicPr>
        <p:blipFill>
          <a:blip r:embed="rId3"/>
          <a:stretch>
            <a:fillRect/>
          </a:stretch>
        </p:blipFill>
        <p:spPr>
          <a:xfrm>
            <a:off x="6136072" y="3899119"/>
            <a:ext cx="4739672" cy="2733935"/>
          </a:xfrm>
          <a:prstGeom prst="rect">
            <a:avLst/>
          </a:prstGeom>
        </p:spPr>
      </p:pic>
      <p:pic>
        <p:nvPicPr>
          <p:cNvPr id="15" name="Picture 14">
            <a:extLst>
              <a:ext uri="{FF2B5EF4-FFF2-40B4-BE49-F238E27FC236}">
                <a16:creationId xmlns:a16="http://schemas.microsoft.com/office/drawing/2014/main" id="{C41F2616-A452-4E41-8967-424188AE730C}"/>
              </a:ext>
            </a:extLst>
          </p:cNvPr>
          <p:cNvPicPr>
            <a:picLocks noChangeAspect="1"/>
          </p:cNvPicPr>
          <p:nvPr/>
        </p:nvPicPr>
        <p:blipFill>
          <a:blip r:embed="rId4"/>
          <a:stretch>
            <a:fillRect/>
          </a:stretch>
        </p:blipFill>
        <p:spPr>
          <a:xfrm>
            <a:off x="838200" y="2050285"/>
            <a:ext cx="4600861" cy="1931932"/>
          </a:xfrm>
          <a:prstGeom prst="rect">
            <a:avLst/>
          </a:prstGeom>
        </p:spPr>
      </p:pic>
      <p:sp>
        <p:nvSpPr>
          <p:cNvPr id="16" name="Rectangle 15">
            <a:extLst>
              <a:ext uri="{FF2B5EF4-FFF2-40B4-BE49-F238E27FC236}">
                <a16:creationId xmlns:a16="http://schemas.microsoft.com/office/drawing/2014/main" id="{1C10314C-EA5D-654C-9721-E12B7FF17383}"/>
              </a:ext>
            </a:extLst>
          </p:cNvPr>
          <p:cNvSpPr/>
          <p:nvPr/>
        </p:nvSpPr>
        <p:spPr>
          <a:xfrm>
            <a:off x="838200" y="4556243"/>
            <a:ext cx="4122683" cy="1200329"/>
          </a:xfrm>
          <a:prstGeom prst="rect">
            <a:avLst/>
          </a:prstGeom>
        </p:spPr>
        <p:txBody>
          <a:bodyPr wrap="square">
            <a:spAutoFit/>
          </a:bodyPr>
          <a:lstStyle/>
          <a:p>
            <a:r>
              <a:rPr lang="en-US" dirty="0">
                <a:effectLst/>
                <a:latin typeface="Palatino" pitchFamily="2" charset="77"/>
                <a:ea typeface="Palatino" pitchFamily="2" charset="77"/>
              </a:rPr>
              <a:t>With the information of percentiles, we could use the Normal table to get Z scores, and thus get the values of the data set.</a:t>
            </a:r>
          </a:p>
        </p:txBody>
      </p:sp>
    </p:spTree>
    <p:extLst>
      <p:ext uri="{BB962C8B-B14F-4D97-AF65-F5344CB8AC3E}">
        <p14:creationId xmlns:p14="http://schemas.microsoft.com/office/powerpoint/2010/main" val="379806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87A263-A4AB-2B42-844C-EBA35177DB04}"/>
              </a:ext>
            </a:extLst>
          </p:cNvPr>
          <p:cNvPicPr>
            <a:picLocks noChangeAspect="1"/>
          </p:cNvPicPr>
          <p:nvPr/>
        </p:nvPicPr>
        <p:blipFill>
          <a:blip r:embed="rId2"/>
          <a:stretch>
            <a:fillRect/>
          </a:stretch>
        </p:blipFill>
        <p:spPr>
          <a:xfrm>
            <a:off x="1185700" y="312901"/>
            <a:ext cx="3695886" cy="920730"/>
          </a:xfrm>
          <a:prstGeom prst="rect">
            <a:avLst/>
          </a:prstGeom>
        </p:spPr>
      </p:pic>
      <p:pic>
        <p:nvPicPr>
          <p:cNvPr id="5" name="Picture 4">
            <a:extLst>
              <a:ext uri="{FF2B5EF4-FFF2-40B4-BE49-F238E27FC236}">
                <a16:creationId xmlns:a16="http://schemas.microsoft.com/office/drawing/2014/main" id="{B52FDCFF-8E26-8B44-9277-10995F339F6F}"/>
              </a:ext>
            </a:extLst>
          </p:cNvPr>
          <p:cNvPicPr>
            <a:picLocks noChangeAspect="1"/>
          </p:cNvPicPr>
          <p:nvPr/>
        </p:nvPicPr>
        <p:blipFill>
          <a:blip r:embed="rId3"/>
          <a:stretch>
            <a:fillRect/>
          </a:stretch>
        </p:blipFill>
        <p:spPr>
          <a:xfrm>
            <a:off x="1185697" y="1351845"/>
            <a:ext cx="4374365" cy="796453"/>
          </a:xfrm>
          <a:prstGeom prst="rect">
            <a:avLst/>
          </a:prstGeom>
        </p:spPr>
      </p:pic>
      <p:pic>
        <p:nvPicPr>
          <p:cNvPr id="6" name="Picture 5">
            <a:extLst>
              <a:ext uri="{FF2B5EF4-FFF2-40B4-BE49-F238E27FC236}">
                <a16:creationId xmlns:a16="http://schemas.microsoft.com/office/drawing/2014/main" id="{8F36BAF7-BC4C-094D-ABB0-DF1054868026}"/>
              </a:ext>
            </a:extLst>
          </p:cNvPr>
          <p:cNvPicPr>
            <a:picLocks noChangeAspect="1"/>
          </p:cNvPicPr>
          <p:nvPr/>
        </p:nvPicPr>
        <p:blipFill>
          <a:blip r:embed="rId4"/>
          <a:stretch>
            <a:fillRect/>
          </a:stretch>
        </p:blipFill>
        <p:spPr>
          <a:xfrm>
            <a:off x="1185697" y="2266512"/>
            <a:ext cx="5509991" cy="920730"/>
          </a:xfrm>
          <a:prstGeom prst="rect">
            <a:avLst/>
          </a:prstGeom>
        </p:spPr>
      </p:pic>
      <p:pic>
        <p:nvPicPr>
          <p:cNvPr id="7" name="Picture 6">
            <a:extLst>
              <a:ext uri="{FF2B5EF4-FFF2-40B4-BE49-F238E27FC236}">
                <a16:creationId xmlns:a16="http://schemas.microsoft.com/office/drawing/2014/main" id="{B5B1CCE1-358B-344B-A1FA-37751191FAAA}"/>
              </a:ext>
            </a:extLst>
          </p:cNvPr>
          <p:cNvPicPr>
            <a:picLocks noChangeAspect="1"/>
          </p:cNvPicPr>
          <p:nvPr/>
        </p:nvPicPr>
        <p:blipFill>
          <a:blip r:embed="rId5"/>
          <a:stretch>
            <a:fillRect/>
          </a:stretch>
        </p:blipFill>
        <p:spPr>
          <a:xfrm>
            <a:off x="1185697" y="3328215"/>
            <a:ext cx="4487939" cy="971161"/>
          </a:xfrm>
          <a:prstGeom prst="rect">
            <a:avLst/>
          </a:prstGeom>
        </p:spPr>
      </p:pic>
      <p:pic>
        <p:nvPicPr>
          <p:cNvPr id="8" name="Picture 7">
            <a:extLst>
              <a:ext uri="{FF2B5EF4-FFF2-40B4-BE49-F238E27FC236}">
                <a16:creationId xmlns:a16="http://schemas.microsoft.com/office/drawing/2014/main" id="{40F95F65-8E7C-D241-A59D-DB4C3F95C789}"/>
              </a:ext>
            </a:extLst>
          </p:cNvPr>
          <p:cNvPicPr>
            <a:picLocks noChangeAspect="1"/>
          </p:cNvPicPr>
          <p:nvPr/>
        </p:nvPicPr>
        <p:blipFill>
          <a:blip r:embed="rId6"/>
          <a:stretch>
            <a:fillRect/>
          </a:stretch>
        </p:blipFill>
        <p:spPr>
          <a:xfrm>
            <a:off x="1185697" y="4440349"/>
            <a:ext cx="4910303" cy="977715"/>
          </a:xfrm>
          <a:prstGeom prst="rect">
            <a:avLst/>
          </a:prstGeom>
        </p:spPr>
      </p:pic>
      <p:pic>
        <p:nvPicPr>
          <p:cNvPr id="9" name="Picture 8">
            <a:extLst>
              <a:ext uri="{FF2B5EF4-FFF2-40B4-BE49-F238E27FC236}">
                <a16:creationId xmlns:a16="http://schemas.microsoft.com/office/drawing/2014/main" id="{BA589132-EF9C-5848-91BA-A081C0A69121}"/>
              </a:ext>
            </a:extLst>
          </p:cNvPr>
          <p:cNvPicPr>
            <a:picLocks noChangeAspect="1"/>
          </p:cNvPicPr>
          <p:nvPr/>
        </p:nvPicPr>
        <p:blipFill>
          <a:blip r:embed="rId7"/>
          <a:stretch>
            <a:fillRect/>
          </a:stretch>
        </p:blipFill>
        <p:spPr>
          <a:xfrm>
            <a:off x="1185697" y="5531297"/>
            <a:ext cx="5656538" cy="991008"/>
          </a:xfrm>
          <a:prstGeom prst="rect">
            <a:avLst/>
          </a:prstGeom>
        </p:spPr>
      </p:pic>
    </p:spTree>
    <p:extLst>
      <p:ext uri="{BB962C8B-B14F-4D97-AF65-F5344CB8AC3E}">
        <p14:creationId xmlns:p14="http://schemas.microsoft.com/office/powerpoint/2010/main" val="339674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3D56-47D7-7048-A1A5-18E8C9C71955}"/>
              </a:ext>
            </a:extLst>
          </p:cNvPr>
          <p:cNvSpPr>
            <a:spLocks noGrp="1"/>
          </p:cNvSpPr>
          <p:nvPr>
            <p:ph type="title"/>
          </p:nvPr>
        </p:nvSpPr>
        <p:spPr/>
        <p:txBody>
          <a:bodyPr>
            <a:normAutofit/>
          </a:bodyPr>
          <a:lstStyle/>
          <a:p>
            <a:r>
              <a:rPr lang="en-CN" sz="4800" b="1" dirty="0">
                <a:latin typeface="PT Sans Caption" panose="020B0603020203020204" pitchFamily="34" charset="77"/>
              </a:rPr>
              <a:t>Introduction</a:t>
            </a:r>
          </a:p>
        </p:txBody>
      </p:sp>
      <p:sp>
        <p:nvSpPr>
          <p:cNvPr id="4" name="TextBox 3">
            <a:extLst>
              <a:ext uri="{FF2B5EF4-FFF2-40B4-BE49-F238E27FC236}">
                <a16:creationId xmlns:a16="http://schemas.microsoft.com/office/drawing/2014/main" id="{D84427A0-B68E-B14C-8C34-488F571814C7}"/>
              </a:ext>
            </a:extLst>
          </p:cNvPr>
          <p:cNvSpPr txBox="1"/>
          <p:nvPr/>
        </p:nvSpPr>
        <p:spPr>
          <a:xfrm>
            <a:off x="838200" y="2049034"/>
            <a:ext cx="10072816" cy="2816156"/>
          </a:xfrm>
          <a:prstGeom prst="rect">
            <a:avLst/>
          </a:prstGeom>
          <a:noFill/>
          <a:ln w="19050">
            <a:noFill/>
          </a:ln>
        </p:spPr>
        <p:txBody>
          <a:bodyPr wrap="square" rtlCol="0">
            <a:spAutoFit/>
          </a:bodyPr>
          <a:lstStyle/>
          <a:p>
            <a:pPr>
              <a:lnSpc>
                <a:spcPct val="150000"/>
              </a:lnSpc>
            </a:pPr>
            <a:r>
              <a:rPr lang="en-US" sz="2400" b="1" dirty="0">
                <a:latin typeface="Palatino" pitchFamily="2" charset="77"/>
                <a:ea typeface="Palatino" pitchFamily="2" charset="77"/>
              </a:rPr>
              <a:t>Yu (Zoey) Zhu</a:t>
            </a:r>
          </a:p>
          <a:p>
            <a:pPr>
              <a:lnSpc>
                <a:spcPct val="150000"/>
              </a:lnSpc>
            </a:pPr>
            <a:r>
              <a:rPr lang="en-US" sz="2400" b="1" dirty="0">
                <a:latin typeface="Palatino" pitchFamily="2" charset="77"/>
                <a:ea typeface="Palatino" pitchFamily="2" charset="77"/>
              </a:rPr>
              <a:t>Email</a:t>
            </a:r>
            <a:r>
              <a:rPr lang="en-US" sz="2400" dirty="0">
                <a:latin typeface="Palatino" pitchFamily="2" charset="77"/>
                <a:ea typeface="Palatino" pitchFamily="2" charset="77"/>
              </a:rPr>
              <a:t>: </a:t>
            </a:r>
            <a:r>
              <a:rPr lang="en-US" sz="2400" dirty="0">
                <a:latin typeface="Palatino" pitchFamily="2" charset="77"/>
                <a:ea typeface="Palatino" pitchFamily="2" charset="77"/>
                <a:hlinkClick r:id="rId2"/>
              </a:rPr>
              <a:t>yuzhu201@ucsc.edu</a:t>
            </a:r>
            <a:endParaRPr lang="en-US" sz="2400" dirty="0">
              <a:latin typeface="Palatino" pitchFamily="2" charset="77"/>
              <a:ea typeface="Palatino" pitchFamily="2" charset="77"/>
            </a:endParaRPr>
          </a:p>
          <a:p>
            <a:pPr>
              <a:lnSpc>
                <a:spcPct val="150000"/>
              </a:lnSpc>
            </a:pPr>
            <a:r>
              <a:rPr lang="en-US" sz="2400" b="1" dirty="0">
                <a:latin typeface="Palatino" pitchFamily="2" charset="77"/>
                <a:ea typeface="Palatino" pitchFamily="2" charset="77"/>
              </a:rPr>
              <a:t>Sections</a:t>
            </a:r>
            <a:r>
              <a:rPr lang="en-US" sz="2400" dirty="0">
                <a:latin typeface="Palatino" pitchFamily="2" charset="77"/>
                <a:ea typeface="Palatino" pitchFamily="2" charset="77"/>
              </a:rPr>
              <a:t>: Friday, 5 - 6 PM</a:t>
            </a:r>
          </a:p>
          <a:p>
            <a:pPr>
              <a:lnSpc>
                <a:spcPct val="150000"/>
              </a:lnSpc>
            </a:pPr>
            <a:r>
              <a:rPr lang="en-US" sz="2400" dirty="0">
                <a:latin typeface="Palatino" pitchFamily="2" charset="77"/>
                <a:ea typeface="Palatino" pitchFamily="2" charset="77"/>
              </a:rPr>
              <a:t>No Office Hour and Attend Lectures</a:t>
            </a:r>
          </a:p>
          <a:p>
            <a:pPr>
              <a:lnSpc>
                <a:spcPct val="150000"/>
              </a:lnSpc>
            </a:pPr>
            <a:r>
              <a:rPr lang="en-US" sz="2400" b="1" dirty="0">
                <a:latin typeface="Palatino" pitchFamily="2" charset="77"/>
                <a:ea typeface="Palatino" pitchFamily="2" charset="77"/>
              </a:rPr>
              <a:t>Section Materials</a:t>
            </a:r>
            <a:r>
              <a:rPr lang="en-US" sz="2400" dirty="0">
                <a:latin typeface="Palatino" pitchFamily="2" charset="77"/>
                <a:ea typeface="Palatino" pitchFamily="2" charset="77"/>
              </a:rPr>
              <a:t>:  https://</a:t>
            </a:r>
            <a:r>
              <a:rPr lang="en-US" sz="2400" dirty="0" err="1">
                <a:latin typeface="Palatino" pitchFamily="2" charset="77"/>
                <a:ea typeface="Palatino" pitchFamily="2" charset="77"/>
              </a:rPr>
              <a:t>github.com</a:t>
            </a:r>
            <a:r>
              <a:rPr lang="en-US" sz="2400" dirty="0">
                <a:latin typeface="Palatino" pitchFamily="2" charset="77"/>
                <a:ea typeface="Palatino" pitchFamily="2" charset="77"/>
              </a:rPr>
              <a:t>/</a:t>
            </a:r>
            <a:r>
              <a:rPr lang="en-US" sz="2400" dirty="0" err="1">
                <a:latin typeface="Palatino" pitchFamily="2" charset="77"/>
                <a:ea typeface="Palatino" pitchFamily="2" charset="77"/>
              </a:rPr>
              <a:t>YuZoeyZhu</a:t>
            </a:r>
            <a:r>
              <a:rPr lang="en-US" sz="2400" dirty="0">
                <a:latin typeface="Palatino" pitchFamily="2" charset="77"/>
                <a:ea typeface="Palatino" pitchFamily="2" charset="77"/>
              </a:rPr>
              <a:t>/STAT05-TANotes</a:t>
            </a:r>
            <a:endParaRPr lang="en-CN" sz="2400" dirty="0">
              <a:latin typeface="Palatino" pitchFamily="2" charset="77"/>
              <a:ea typeface="Palatino" pitchFamily="2" charset="77"/>
            </a:endParaRPr>
          </a:p>
        </p:txBody>
      </p:sp>
    </p:spTree>
    <p:extLst>
      <p:ext uri="{BB962C8B-B14F-4D97-AF65-F5344CB8AC3E}">
        <p14:creationId xmlns:p14="http://schemas.microsoft.com/office/powerpoint/2010/main" val="3549089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75F6E0-24B5-C147-8CB2-C8B809372540}"/>
              </a:ext>
            </a:extLst>
          </p:cNvPr>
          <p:cNvPicPr>
            <a:picLocks noChangeAspect="1"/>
          </p:cNvPicPr>
          <p:nvPr/>
        </p:nvPicPr>
        <p:blipFill>
          <a:blip r:embed="rId2"/>
          <a:stretch>
            <a:fillRect/>
          </a:stretch>
        </p:blipFill>
        <p:spPr>
          <a:xfrm>
            <a:off x="822740" y="0"/>
            <a:ext cx="4585349" cy="6858000"/>
          </a:xfrm>
          <a:prstGeom prst="rect">
            <a:avLst/>
          </a:prstGeom>
        </p:spPr>
      </p:pic>
      <p:sp>
        <p:nvSpPr>
          <p:cNvPr id="2" name="TextBox 1">
            <a:extLst>
              <a:ext uri="{FF2B5EF4-FFF2-40B4-BE49-F238E27FC236}">
                <a16:creationId xmlns:a16="http://schemas.microsoft.com/office/drawing/2014/main" id="{871DDAFD-36CB-1A46-9749-97715A57B758}"/>
              </a:ext>
            </a:extLst>
          </p:cNvPr>
          <p:cNvSpPr txBox="1"/>
          <p:nvPr/>
        </p:nvSpPr>
        <p:spPr>
          <a:xfrm>
            <a:off x="6022426" y="1082565"/>
            <a:ext cx="5801712" cy="4401205"/>
          </a:xfrm>
          <a:prstGeom prst="rect">
            <a:avLst/>
          </a:prstGeom>
          <a:noFill/>
        </p:spPr>
        <p:txBody>
          <a:bodyPr wrap="square" rtlCol="0">
            <a:spAutoFit/>
          </a:bodyPr>
          <a:lstStyle/>
          <a:p>
            <a:r>
              <a:rPr lang="en-CN" sz="2000" dirty="0">
                <a:latin typeface="Palatino" pitchFamily="2" charset="77"/>
                <a:ea typeface="Palatino" pitchFamily="2" charset="77"/>
              </a:rPr>
              <a:t>Gives us the statistics of the normal curve.</a:t>
            </a:r>
          </a:p>
          <a:p>
            <a:endParaRPr lang="en-CN" sz="2000" dirty="0">
              <a:latin typeface="Palatino" pitchFamily="2" charset="77"/>
              <a:ea typeface="Palatino" pitchFamily="2" charset="77"/>
            </a:endParaRPr>
          </a:p>
          <a:p>
            <a:r>
              <a:rPr lang="en-CN" sz="2000" dirty="0">
                <a:latin typeface="Palatino" pitchFamily="2" charset="77"/>
                <a:ea typeface="Palatino" pitchFamily="2" charset="77"/>
              </a:rPr>
              <a:t>Area: percentage of the shadow part</a:t>
            </a:r>
          </a:p>
          <a:p>
            <a:endParaRPr lang="en-CN" sz="2000" dirty="0">
              <a:latin typeface="Palatino" pitchFamily="2" charset="77"/>
              <a:ea typeface="Palatino" pitchFamily="2" charset="77"/>
            </a:endParaRPr>
          </a:p>
          <a:p>
            <a:r>
              <a:rPr lang="en-US" sz="2000" dirty="0">
                <a:latin typeface="Palatino" pitchFamily="2" charset="77"/>
                <a:ea typeface="Palatino" pitchFamily="2" charset="77"/>
              </a:rPr>
              <a:t>Z: Z score</a:t>
            </a:r>
          </a:p>
          <a:p>
            <a:endParaRPr lang="en-US" sz="2000" dirty="0">
              <a:latin typeface="Palatino" pitchFamily="2" charset="77"/>
              <a:ea typeface="Palatino" pitchFamily="2" charset="77"/>
            </a:endParaRPr>
          </a:p>
          <a:p>
            <a:endParaRPr lang="en-US" sz="2000" dirty="0">
              <a:latin typeface="Palatino" pitchFamily="2" charset="77"/>
              <a:ea typeface="Palatino" pitchFamily="2" charset="77"/>
            </a:endParaRPr>
          </a:p>
          <a:p>
            <a:endParaRPr lang="en-US" sz="2000" dirty="0">
              <a:latin typeface="Palatino" pitchFamily="2" charset="77"/>
              <a:ea typeface="Palatino" pitchFamily="2" charset="77"/>
            </a:endParaRPr>
          </a:p>
          <a:p>
            <a:r>
              <a:rPr lang="en-US" sz="2000" dirty="0">
                <a:latin typeface="Palatino" pitchFamily="2" charset="77"/>
                <a:ea typeface="Palatino" pitchFamily="2" charset="77"/>
              </a:rPr>
              <a:t>Mainly two kinds of questions using the Normal table:</a:t>
            </a:r>
          </a:p>
          <a:p>
            <a:endParaRPr lang="en-US" sz="2000" dirty="0">
              <a:latin typeface="Palatino" pitchFamily="2" charset="77"/>
              <a:ea typeface="Palatino" pitchFamily="2" charset="77"/>
            </a:endParaRPr>
          </a:p>
          <a:p>
            <a:r>
              <a:rPr lang="en-US" sz="2000" b="1" dirty="0">
                <a:latin typeface="Palatino" pitchFamily="2" charset="77"/>
                <a:ea typeface="Palatino" pitchFamily="2" charset="77"/>
              </a:rPr>
              <a:t>Number</a:t>
            </a:r>
            <a:r>
              <a:rPr lang="en-US" sz="2000" dirty="0">
                <a:latin typeface="Palatino" pitchFamily="2" charset="77"/>
                <a:ea typeface="Palatino" pitchFamily="2" charset="77"/>
              </a:rPr>
              <a:t> -&gt; Z score -&gt; Normal table -&gt; </a:t>
            </a:r>
            <a:r>
              <a:rPr lang="en-US" sz="2000" u="sng" dirty="0">
                <a:latin typeface="Palatino" pitchFamily="2" charset="77"/>
                <a:ea typeface="Palatino" pitchFamily="2" charset="77"/>
              </a:rPr>
              <a:t>Percentile</a:t>
            </a:r>
          </a:p>
          <a:p>
            <a:endParaRPr lang="en-US" sz="2000" dirty="0">
              <a:latin typeface="Palatino" pitchFamily="2" charset="77"/>
              <a:ea typeface="Palatino" pitchFamily="2" charset="77"/>
            </a:endParaRPr>
          </a:p>
          <a:p>
            <a:r>
              <a:rPr lang="en-CN" sz="2000" b="1" dirty="0">
                <a:latin typeface="Palatino" pitchFamily="2" charset="77"/>
                <a:ea typeface="Palatino" pitchFamily="2" charset="77"/>
              </a:rPr>
              <a:t>Percentile </a:t>
            </a:r>
            <a:r>
              <a:rPr lang="en-CN" sz="2000" dirty="0">
                <a:latin typeface="Palatino" pitchFamily="2" charset="77"/>
                <a:ea typeface="Palatino" pitchFamily="2" charset="77"/>
              </a:rPr>
              <a:t>-&gt;</a:t>
            </a:r>
            <a:r>
              <a:rPr lang="en-CN" sz="2000" b="1" dirty="0">
                <a:latin typeface="Palatino" pitchFamily="2" charset="77"/>
                <a:ea typeface="Palatino" pitchFamily="2" charset="77"/>
              </a:rPr>
              <a:t> </a:t>
            </a:r>
            <a:r>
              <a:rPr lang="en-US" sz="2000" dirty="0">
                <a:latin typeface="Palatino" pitchFamily="2" charset="77"/>
                <a:ea typeface="Palatino" pitchFamily="2" charset="77"/>
              </a:rPr>
              <a:t>Normal table -&gt; Z score -&gt; </a:t>
            </a:r>
            <a:r>
              <a:rPr lang="en-US" sz="2000" u="sng" dirty="0">
                <a:latin typeface="Palatino" pitchFamily="2" charset="77"/>
                <a:ea typeface="Palatino" pitchFamily="2" charset="77"/>
              </a:rPr>
              <a:t>Number</a:t>
            </a:r>
            <a:endParaRPr lang="en-CN" sz="2000" b="1" u="sng" dirty="0">
              <a:latin typeface="Palatino" pitchFamily="2" charset="77"/>
              <a:ea typeface="Palatino" pitchFamily="2" charset="77"/>
            </a:endParaRPr>
          </a:p>
        </p:txBody>
      </p:sp>
    </p:spTree>
    <p:extLst>
      <p:ext uri="{BB962C8B-B14F-4D97-AF65-F5344CB8AC3E}">
        <p14:creationId xmlns:p14="http://schemas.microsoft.com/office/powerpoint/2010/main" val="1389532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A10AEB-2CFA-6943-8A2E-E53FBFD0546D}"/>
              </a:ext>
            </a:extLst>
          </p:cNvPr>
          <p:cNvSpPr/>
          <p:nvPr/>
        </p:nvSpPr>
        <p:spPr>
          <a:xfrm>
            <a:off x="0" y="0"/>
            <a:ext cx="4596714" cy="6858000"/>
          </a:xfrm>
          <a:prstGeom prst="rect">
            <a:avLst/>
          </a:prstGeom>
          <a:solidFill>
            <a:schemeClr val="accent1">
              <a:lumMod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97D4EC82-124A-4C4F-90CE-595ED022737A}"/>
              </a:ext>
            </a:extLst>
          </p:cNvPr>
          <p:cNvSpPr txBox="1"/>
          <p:nvPr/>
        </p:nvSpPr>
        <p:spPr>
          <a:xfrm>
            <a:off x="1062680" y="4782065"/>
            <a:ext cx="2693773" cy="584775"/>
          </a:xfrm>
          <a:prstGeom prst="rect">
            <a:avLst/>
          </a:prstGeom>
          <a:noFill/>
        </p:spPr>
        <p:txBody>
          <a:bodyPr wrap="square" rtlCol="0">
            <a:spAutoFit/>
          </a:bodyPr>
          <a:lstStyle/>
          <a:p>
            <a:r>
              <a:rPr lang="en-CN" sz="3200" b="1" dirty="0">
                <a:solidFill>
                  <a:schemeClr val="bg1"/>
                </a:solidFill>
                <a:latin typeface="PT Sans Caption" panose="020B0603020203020204" pitchFamily="34" charset="77"/>
              </a:rPr>
              <a:t>CHAPTER 3</a:t>
            </a:r>
          </a:p>
        </p:txBody>
      </p:sp>
      <p:sp>
        <p:nvSpPr>
          <p:cNvPr id="6" name="TextBox 5">
            <a:extLst>
              <a:ext uri="{FF2B5EF4-FFF2-40B4-BE49-F238E27FC236}">
                <a16:creationId xmlns:a16="http://schemas.microsoft.com/office/drawing/2014/main" id="{DA7B0A74-C976-D142-B680-FE90B896A681}"/>
              </a:ext>
            </a:extLst>
          </p:cNvPr>
          <p:cNvSpPr txBox="1"/>
          <p:nvPr/>
        </p:nvSpPr>
        <p:spPr>
          <a:xfrm>
            <a:off x="5931245" y="2014154"/>
            <a:ext cx="3052119" cy="584775"/>
          </a:xfrm>
          <a:prstGeom prst="rect">
            <a:avLst/>
          </a:prstGeom>
          <a:noFill/>
        </p:spPr>
        <p:txBody>
          <a:bodyPr wrap="square" rtlCol="0">
            <a:spAutoFit/>
          </a:bodyPr>
          <a:lstStyle/>
          <a:p>
            <a:r>
              <a:rPr lang="en-CN" sz="3200" b="1" dirty="0">
                <a:latin typeface="Palatino" pitchFamily="2" charset="77"/>
                <a:ea typeface="Palatino" pitchFamily="2" charset="77"/>
              </a:rPr>
              <a:t>Histogram</a:t>
            </a:r>
          </a:p>
        </p:txBody>
      </p:sp>
      <p:sp>
        <p:nvSpPr>
          <p:cNvPr id="7" name="TextBox 6">
            <a:extLst>
              <a:ext uri="{FF2B5EF4-FFF2-40B4-BE49-F238E27FC236}">
                <a16:creationId xmlns:a16="http://schemas.microsoft.com/office/drawing/2014/main" id="{38CB8E97-55C9-204D-92A1-C13C445FAFED}"/>
              </a:ext>
            </a:extLst>
          </p:cNvPr>
          <p:cNvSpPr txBox="1"/>
          <p:nvPr/>
        </p:nvSpPr>
        <p:spPr>
          <a:xfrm>
            <a:off x="5931245" y="2842054"/>
            <a:ext cx="4337221" cy="247760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Variables</a:t>
            </a: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What is Histogram?</a:t>
            </a: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How to Draw a Histogram?</a:t>
            </a:r>
          </a:p>
          <a:p>
            <a:pPr marL="342900" indent="-342900">
              <a:lnSpc>
                <a:spcPct val="200000"/>
              </a:lnSpc>
              <a:buFont typeface="Arial" panose="020B0604020202020204" pitchFamily="34" charset="0"/>
              <a:buChar char="•"/>
            </a:pPr>
            <a:r>
              <a:rPr lang="en-CN" sz="2000" dirty="0">
                <a:latin typeface="Palatino" pitchFamily="2" charset="77"/>
                <a:ea typeface="Palatino" pitchFamily="2" charset="77"/>
              </a:rPr>
              <a:t>Interpretations</a:t>
            </a:r>
          </a:p>
        </p:txBody>
      </p:sp>
    </p:spTree>
    <p:extLst>
      <p:ext uri="{BB962C8B-B14F-4D97-AF65-F5344CB8AC3E}">
        <p14:creationId xmlns:p14="http://schemas.microsoft.com/office/powerpoint/2010/main" val="3933783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8BDF-CF23-7349-8A6E-696B96B90DCB}"/>
              </a:ext>
            </a:extLst>
          </p:cNvPr>
          <p:cNvSpPr>
            <a:spLocks noGrp="1"/>
          </p:cNvSpPr>
          <p:nvPr>
            <p:ph type="title"/>
          </p:nvPr>
        </p:nvSpPr>
        <p:spPr/>
        <p:txBody>
          <a:bodyPr/>
          <a:lstStyle/>
          <a:p>
            <a:r>
              <a:rPr lang="en-CN" b="1" dirty="0">
                <a:latin typeface="PT Sans Caption" panose="020B0603020203020204" pitchFamily="34" charset="77"/>
              </a:rPr>
              <a:t>Variables</a:t>
            </a:r>
          </a:p>
        </p:txBody>
      </p:sp>
      <p:sp>
        <p:nvSpPr>
          <p:cNvPr id="4" name="TextBox 3">
            <a:extLst>
              <a:ext uri="{FF2B5EF4-FFF2-40B4-BE49-F238E27FC236}">
                <a16:creationId xmlns:a16="http://schemas.microsoft.com/office/drawing/2014/main" id="{32B210EC-6561-4543-82D4-332CE84B7E63}"/>
              </a:ext>
            </a:extLst>
          </p:cNvPr>
          <p:cNvSpPr txBox="1"/>
          <p:nvPr/>
        </p:nvSpPr>
        <p:spPr>
          <a:xfrm>
            <a:off x="838200" y="2620318"/>
            <a:ext cx="1694936" cy="461665"/>
          </a:xfrm>
          <a:prstGeom prst="rect">
            <a:avLst/>
          </a:prstGeom>
          <a:noFill/>
        </p:spPr>
        <p:txBody>
          <a:bodyPr wrap="square" rtlCol="0">
            <a:spAutoFit/>
          </a:bodyPr>
          <a:lstStyle/>
          <a:p>
            <a:r>
              <a:rPr lang="en-CN" sz="2400" b="1" dirty="0">
                <a:latin typeface="Palatino" pitchFamily="2" charset="77"/>
                <a:ea typeface="Palatino" pitchFamily="2" charset="77"/>
              </a:rPr>
              <a:t>Variables</a:t>
            </a:r>
          </a:p>
        </p:txBody>
      </p:sp>
      <p:sp>
        <p:nvSpPr>
          <p:cNvPr id="5" name="Left Brace 4">
            <a:extLst>
              <a:ext uri="{FF2B5EF4-FFF2-40B4-BE49-F238E27FC236}">
                <a16:creationId xmlns:a16="http://schemas.microsoft.com/office/drawing/2014/main" id="{619EC1CA-5603-EF4E-A418-5A2C3EA67347}"/>
              </a:ext>
            </a:extLst>
          </p:cNvPr>
          <p:cNvSpPr/>
          <p:nvPr/>
        </p:nvSpPr>
        <p:spPr>
          <a:xfrm>
            <a:off x="2421924" y="1890584"/>
            <a:ext cx="271849" cy="1828800"/>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6" name="TextBox 5">
            <a:extLst>
              <a:ext uri="{FF2B5EF4-FFF2-40B4-BE49-F238E27FC236}">
                <a16:creationId xmlns:a16="http://schemas.microsoft.com/office/drawing/2014/main" id="{9D50F357-C899-2E43-BD42-A27C25A5DB5E}"/>
              </a:ext>
            </a:extLst>
          </p:cNvPr>
          <p:cNvSpPr txBox="1"/>
          <p:nvPr/>
        </p:nvSpPr>
        <p:spPr>
          <a:xfrm>
            <a:off x="2796745" y="1690688"/>
            <a:ext cx="9139882" cy="461665"/>
          </a:xfrm>
          <a:prstGeom prst="rect">
            <a:avLst/>
          </a:prstGeom>
          <a:noFill/>
        </p:spPr>
        <p:txBody>
          <a:bodyPr wrap="square" rtlCol="0">
            <a:spAutoFit/>
          </a:bodyPr>
          <a:lstStyle/>
          <a:p>
            <a:r>
              <a:rPr lang="en-CN" sz="2400" b="1" dirty="0">
                <a:latin typeface="Palatino" pitchFamily="2" charset="77"/>
                <a:ea typeface="Palatino" pitchFamily="2" charset="77"/>
              </a:rPr>
              <a:t>Qualitative</a:t>
            </a:r>
            <a:r>
              <a:rPr lang="en-CN" sz="2000" dirty="0">
                <a:latin typeface="Palatino" pitchFamily="2" charset="77"/>
                <a:ea typeface="Palatino" pitchFamily="2" charset="77"/>
              </a:rPr>
              <a:t>: discriptive data, such as marital status and employment status</a:t>
            </a:r>
            <a:endParaRPr lang="en-CN" sz="2400" dirty="0">
              <a:latin typeface="Palatino" pitchFamily="2" charset="77"/>
              <a:ea typeface="Palatino" pitchFamily="2" charset="77"/>
            </a:endParaRPr>
          </a:p>
        </p:txBody>
      </p:sp>
      <p:sp>
        <p:nvSpPr>
          <p:cNvPr id="7" name="TextBox 6">
            <a:extLst>
              <a:ext uri="{FF2B5EF4-FFF2-40B4-BE49-F238E27FC236}">
                <a16:creationId xmlns:a16="http://schemas.microsoft.com/office/drawing/2014/main" id="{9551B177-6A6A-F548-99F9-CC5CE5436D0B}"/>
              </a:ext>
            </a:extLst>
          </p:cNvPr>
          <p:cNvSpPr txBox="1"/>
          <p:nvPr/>
        </p:nvSpPr>
        <p:spPr>
          <a:xfrm>
            <a:off x="2844113" y="3488551"/>
            <a:ext cx="2331307" cy="769441"/>
          </a:xfrm>
          <a:prstGeom prst="rect">
            <a:avLst/>
          </a:prstGeom>
          <a:noFill/>
        </p:spPr>
        <p:txBody>
          <a:bodyPr wrap="square" rtlCol="0">
            <a:spAutoFit/>
          </a:bodyPr>
          <a:lstStyle/>
          <a:p>
            <a:r>
              <a:rPr lang="en-CN" sz="2400" b="1" dirty="0">
                <a:latin typeface="Palatino" pitchFamily="2" charset="77"/>
                <a:ea typeface="Palatino" pitchFamily="2" charset="77"/>
              </a:rPr>
              <a:t>Quantitative</a:t>
            </a:r>
            <a:r>
              <a:rPr lang="en-CN" sz="2400" dirty="0">
                <a:latin typeface="Palatino" pitchFamily="2" charset="77"/>
                <a:ea typeface="Palatino" pitchFamily="2" charset="77"/>
              </a:rPr>
              <a:t>:</a:t>
            </a:r>
          </a:p>
          <a:p>
            <a:r>
              <a:rPr lang="en-CN" sz="2000" dirty="0">
                <a:latin typeface="Palatino" pitchFamily="2" charset="77"/>
                <a:ea typeface="Palatino" pitchFamily="2" charset="77"/>
              </a:rPr>
              <a:t>numerical</a:t>
            </a:r>
          </a:p>
        </p:txBody>
      </p:sp>
      <p:sp>
        <p:nvSpPr>
          <p:cNvPr id="8" name="Left Brace 7">
            <a:extLst>
              <a:ext uri="{FF2B5EF4-FFF2-40B4-BE49-F238E27FC236}">
                <a16:creationId xmlns:a16="http://schemas.microsoft.com/office/drawing/2014/main" id="{F9B68387-8FCF-6242-9455-F4F2613FBB65}"/>
              </a:ext>
            </a:extLst>
          </p:cNvPr>
          <p:cNvSpPr/>
          <p:nvPr/>
        </p:nvSpPr>
        <p:spPr>
          <a:xfrm>
            <a:off x="4967410" y="2829695"/>
            <a:ext cx="271849" cy="1828800"/>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9" name="TextBox 8">
            <a:extLst>
              <a:ext uri="{FF2B5EF4-FFF2-40B4-BE49-F238E27FC236}">
                <a16:creationId xmlns:a16="http://schemas.microsoft.com/office/drawing/2014/main" id="{93EE3C70-CD29-E549-8EE9-E53EF94C146A}"/>
              </a:ext>
            </a:extLst>
          </p:cNvPr>
          <p:cNvSpPr txBox="1"/>
          <p:nvPr/>
        </p:nvSpPr>
        <p:spPr>
          <a:xfrm>
            <a:off x="5379301" y="2609164"/>
            <a:ext cx="5074511" cy="769441"/>
          </a:xfrm>
          <a:prstGeom prst="rect">
            <a:avLst/>
          </a:prstGeom>
          <a:noFill/>
        </p:spPr>
        <p:txBody>
          <a:bodyPr wrap="square" rtlCol="0">
            <a:spAutoFit/>
          </a:bodyPr>
          <a:lstStyle/>
          <a:p>
            <a:r>
              <a:rPr lang="en-CN" sz="2400" b="1" dirty="0">
                <a:latin typeface="Palatino" pitchFamily="2" charset="77"/>
                <a:ea typeface="Palatino" pitchFamily="2" charset="77"/>
              </a:rPr>
              <a:t>Discrete</a:t>
            </a:r>
            <a:r>
              <a:rPr lang="en-CN" sz="2400" dirty="0">
                <a:latin typeface="Palatino" pitchFamily="2" charset="77"/>
                <a:ea typeface="Palatino" pitchFamily="2" charset="77"/>
              </a:rPr>
              <a:t>: </a:t>
            </a:r>
            <a:r>
              <a:rPr lang="en-CN" sz="2000" dirty="0">
                <a:latin typeface="Palatino" pitchFamily="2" charset="77"/>
                <a:ea typeface="Palatino" pitchFamily="2" charset="77"/>
              </a:rPr>
              <a:t>counted, such as family size and the number of student in the class</a:t>
            </a:r>
            <a:endParaRPr lang="en-CN" sz="2400"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747EDAA7-CE9E-5448-A056-967DE8BE8C83}"/>
              </a:ext>
            </a:extLst>
          </p:cNvPr>
          <p:cNvSpPr txBox="1"/>
          <p:nvPr/>
        </p:nvSpPr>
        <p:spPr>
          <a:xfrm>
            <a:off x="5379301" y="4397871"/>
            <a:ext cx="5455512" cy="769441"/>
          </a:xfrm>
          <a:prstGeom prst="rect">
            <a:avLst/>
          </a:prstGeom>
          <a:noFill/>
        </p:spPr>
        <p:txBody>
          <a:bodyPr wrap="square" rtlCol="0">
            <a:spAutoFit/>
          </a:bodyPr>
          <a:lstStyle/>
          <a:p>
            <a:r>
              <a:rPr lang="en-CN" sz="2400" b="1" dirty="0">
                <a:latin typeface="Palatino" pitchFamily="2" charset="77"/>
                <a:ea typeface="Palatino" pitchFamily="2" charset="77"/>
              </a:rPr>
              <a:t>Continous</a:t>
            </a:r>
            <a:r>
              <a:rPr lang="en-CN" sz="2400" dirty="0">
                <a:latin typeface="Palatino" pitchFamily="2" charset="77"/>
                <a:ea typeface="Palatino" pitchFamily="2" charset="77"/>
              </a:rPr>
              <a:t>: </a:t>
            </a:r>
            <a:r>
              <a:rPr lang="en-CN" sz="2000" dirty="0">
                <a:latin typeface="Palatino" pitchFamily="2" charset="77"/>
                <a:ea typeface="Palatino" pitchFamily="2" charset="77"/>
              </a:rPr>
              <a:t>can take any value within a range, such as temperature and a dog’s weight</a:t>
            </a:r>
            <a:endParaRPr lang="en-CN" sz="2400" dirty="0">
              <a:latin typeface="Palatino" pitchFamily="2" charset="77"/>
              <a:ea typeface="Palatino" pitchFamily="2" charset="77"/>
            </a:endParaRPr>
          </a:p>
        </p:txBody>
      </p:sp>
    </p:spTree>
    <p:extLst>
      <p:ext uri="{BB962C8B-B14F-4D97-AF65-F5344CB8AC3E}">
        <p14:creationId xmlns:p14="http://schemas.microsoft.com/office/powerpoint/2010/main" val="202104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F910-0FFA-F449-89F4-1CC1AFE17C0B}"/>
              </a:ext>
            </a:extLst>
          </p:cNvPr>
          <p:cNvSpPr>
            <a:spLocks noGrp="1"/>
          </p:cNvSpPr>
          <p:nvPr>
            <p:ph type="title"/>
          </p:nvPr>
        </p:nvSpPr>
        <p:spPr/>
        <p:txBody>
          <a:bodyPr/>
          <a:lstStyle/>
          <a:p>
            <a:r>
              <a:rPr lang="en-US" b="1" dirty="0">
                <a:latin typeface="PT Sans Caption" panose="020B0603020203020204" pitchFamily="34" charset="77"/>
              </a:rPr>
              <a:t>W</a:t>
            </a:r>
            <a:r>
              <a:rPr lang="en-CN" b="1" dirty="0">
                <a:latin typeface="PT Sans Caption" panose="020B0603020203020204" pitchFamily="34" charset="77"/>
              </a:rPr>
              <a:t>hat is Histogram?</a:t>
            </a:r>
          </a:p>
        </p:txBody>
      </p:sp>
      <p:sp>
        <p:nvSpPr>
          <p:cNvPr id="4" name="TextBox 3">
            <a:extLst>
              <a:ext uri="{FF2B5EF4-FFF2-40B4-BE49-F238E27FC236}">
                <a16:creationId xmlns:a16="http://schemas.microsoft.com/office/drawing/2014/main" id="{49B9AEA1-87A1-A240-A476-28F9FEFE6607}"/>
              </a:ext>
            </a:extLst>
          </p:cNvPr>
          <p:cNvSpPr txBox="1"/>
          <p:nvPr/>
        </p:nvSpPr>
        <p:spPr>
          <a:xfrm>
            <a:off x="838200" y="1498977"/>
            <a:ext cx="10703011" cy="1323439"/>
          </a:xfrm>
          <a:prstGeom prst="rect">
            <a:avLst/>
          </a:prstGeom>
          <a:noFill/>
        </p:spPr>
        <p:txBody>
          <a:bodyPr wrap="square" rtlCol="0">
            <a:spAutoFit/>
          </a:bodyPr>
          <a:lstStyle/>
          <a:p>
            <a:r>
              <a:rPr lang="en-CN" sz="2000" dirty="0">
                <a:latin typeface="Palatino" pitchFamily="2" charset="77"/>
                <a:ea typeface="Palatino" pitchFamily="2" charset="77"/>
              </a:rPr>
              <a:t>A graph to examine the </a:t>
            </a:r>
            <a:r>
              <a:rPr lang="en-CN" sz="2000" b="1" dirty="0">
                <a:solidFill>
                  <a:schemeClr val="accent1">
                    <a:lumMod val="75000"/>
                  </a:schemeClr>
                </a:solidFill>
                <a:latin typeface="Palatino" pitchFamily="2" charset="77"/>
                <a:ea typeface="Palatino" pitchFamily="2" charset="77"/>
              </a:rPr>
              <a:t>distribution</a:t>
            </a:r>
            <a:r>
              <a:rPr lang="en-CN" sz="2000" dirty="0">
                <a:latin typeface="Palatino" pitchFamily="2" charset="77"/>
                <a:ea typeface="Palatino" pitchFamily="2" charset="77"/>
              </a:rPr>
              <a:t> of a variable (</a:t>
            </a:r>
            <a:r>
              <a:rPr lang="en-CN" sz="2000" b="1" dirty="0">
                <a:solidFill>
                  <a:schemeClr val="accent1">
                    <a:lumMod val="75000"/>
                  </a:schemeClr>
                </a:solidFill>
                <a:latin typeface="Palatino" pitchFamily="2" charset="77"/>
                <a:ea typeface="Palatino" pitchFamily="2" charset="77"/>
              </a:rPr>
              <a:t>quantitative</a:t>
            </a:r>
            <a:r>
              <a:rPr lang="en-CN" sz="2000" dirty="0">
                <a:latin typeface="Palatino" pitchFamily="2" charset="77"/>
                <a:ea typeface="Palatino" pitchFamily="2" charset="77"/>
              </a:rPr>
              <a:t>) and summarize large amounts of data.</a:t>
            </a:r>
          </a:p>
          <a:p>
            <a:endParaRPr lang="en-CN" sz="2000" dirty="0">
              <a:latin typeface="Palatino" pitchFamily="2" charset="77"/>
              <a:ea typeface="Palatino" pitchFamily="2" charset="77"/>
            </a:endParaRPr>
          </a:p>
          <a:p>
            <a:endParaRPr lang="en-CN" sz="2000" dirty="0">
              <a:latin typeface="Palatino" pitchFamily="2" charset="77"/>
              <a:ea typeface="Palatino" pitchFamily="2" charset="77"/>
            </a:endParaRPr>
          </a:p>
        </p:txBody>
      </p:sp>
      <p:sp>
        <p:nvSpPr>
          <p:cNvPr id="7" name="TextBox 6">
            <a:extLst>
              <a:ext uri="{FF2B5EF4-FFF2-40B4-BE49-F238E27FC236}">
                <a16:creationId xmlns:a16="http://schemas.microsoft.com/office/drawing/2014/main" id="{F642A66D-FFA8-FF4C-BF8F-DD17B83C1656}"/>
              </a:ext>
            </a:extLst>
          </p:cNvPr>
          <p:cNvSpPr txBox="1"/>
          <p:nvPr/>
        </p:nvSpPr>
        <p:spPr>
          <a:xfrm>
            <a:off x="7030995" y="2337019"/>
            <a:ext cx="3138616" cy="369332"/>
          </a:xfrm>
          <a:prstGeom prst="rect">
            <a:avLst/>
          </a:prstGeom>
          <a:noFill/>
        </p:spPr>
        <p:txBody>
          <a:bodyPr wrap="square" rtlCol="0">
            <a:spAutoFit/>
          </a:bodyPr>
          <a:lstStyle/>
          <a:p>
            <a:r>
              <a:rPr lang="en-CN" b="1" dirty="0">
                <a:latin typeface="Palatino" pitchFamily="2" charset="77"/>
                <a:ea typeface="Palatino" pitchFamily="2" charset="77"/>
              </a:rPr>
              <a:t>Density Scale Histogram</a:t>
            </a:r>
          </a:p>
        </p:txBody>
      </p:sp>
      <p:sp>
        <p:nvSpPr>
          <p:cNvPr id="8" name="TextBox 7">
            <a:extLst>
              <a:ext uri="{FF2B5EF4-FFF2-40B4-BE49-F238E27FC236}">
                <a16:creationId xmlns:a16="http://schemas.microsoft.com/office/drawing/2014/main" id="{76844F91-0D18-FA43-B841-83A992BBB5A5}"/>
              </a:ext>
            </a:extLst>
          </p:cNvPr>
          <p:cNvSpPr txBox="1"/>
          <p:nvPr/>
        </p:nvSpPr>
        <p:spPr>
          <a:xfrm>
            <a:off x="2022389" y="2337019"/>
            <a:ext cx="3138616" cy="369332"/>
          </a:xfrm>
          <a:prstGeom prst="rect">
            <a:avLst/>
          </a:prstGeom>
          <a:noFill/>
        </p:spPr>
        <p:txBody>
          <a:bodyPr wrap="square" rtlCol="0">
            <a:spAutoFit/>
          </a:bodyPr>
          <a:lstStyle/>
          <a:p>
            <a:r>
              <a:rPr lang="en-CN" b="1" dirty="0">
                <a:latin typeface="Palatino" pitchFamily="2" charset="77"/>
                <a:ea typeface="Palatino" pitchFamily="2" charset="77"/>
              </a:rPr>
              <a:t>Frequency Histogram</a:t>
            </a:r>
          </a:p>
        </p:txBody>
      </p:sp>
      <p:pic>
        <p:nvPicPr>
          <p:cNvPr id="11" name="Picture 10">
            <a:extLst>
              <a:ext uri="{FF2B5EF4-FFF2-40B4-BE49-F238E27FC236}">
                <a16:creationId xmlns:a16="http://schemas.microsoft.com/office/drawing/2014/main" id="{D1CCBF92-CE31-8847-BC3A-F1752754E059}"/>
              </a:ext>
            </a:extLst>
          </p:cNvPr>
          <p:cNvPicPr>
            <a:picLocks noChangeAspect="1"/>
          </p:cNvPicPr>
          <p:nvPr/>
        </p:nvPicPr>
        <p:blipFill>
          <a:blip r:embed="rId2"/>
          <a:stretch>
            <a:fillRect/>
          </a:stretch>
        </p:blipFill>
        <p:spPr>
          <a:xfrm>
            <a:off x="6746789" y="2822416"/>
            <a:ext cx="3721443" cy="3403252"/>
          </a:xfrm>
          <a:prstGeom prst="rect">
            <a:avLst/>
          </a:prstGeom>
        </p:spPr>
      </p:pic>
      <p:pic>
        <p:nvPicPr>
          <p:cNvPr id="12" name="Picture 11">
            <a:extLst>
              <a:ext uri="{FF2B5EF4-FFF2-40B4-BE49-F238E27FC236}">
                <a16:creationId xmlns:a16="http://schemas.microsoft.com/office/drawing/2014/main" id="{3AE3DD07-2DD8-114E-B26D-07C116F87584}"/>
              </a:ext>
            </a:extLst>
          </p:cNvPr>
          <p:cNvPicPr>
            <a:picLocks noChangeAspect="1"/>
          </p:cNvPicPr>
          <p:nvPr/>
        </p:nvPicPr>
        <p:blipFill>
          <a:blip r:embed="rId3"/>
          <a:stretch>
            <a:fillRect/>
          </a:stretch>
        </p:blipFill>
        <p:spPr>
          <a:xfrm>
            <a:off x="1385157" y="2822416"/>
            <a:ext cx="3721442" cy="3403252"/>
          </a:xfrm>
          <a:prstGeom prst="rect">
            <a:avLst/>
          </a:prstGeom>
        </p:spPr>
      </p:pic>
    </p:spTree>
    <p:extLst>
      <p:ext uri="{BB962C8B-B14F-4D97-AF65-F5344CB8AC3E}">
        <p14:creationId xmlns:p14="http://schemas.microsoft.com/office/powerpoint/2010/main" val="3517998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B7ED2A36-C3D7-514C-B038-C2D25FCB01BB}"/>
              </a:ext>
            </a:extLst>
          </p:cNvPr>
          <p:cNvSpPr/>
          <p:nvPr/>
        </p:nvSpPr>
        <p:spPr>
          <a:xfrm>
            <a:off x="854675" y="5645226"/>
            <a:ext cx="4631725" cy="847649"/>
          </a:xfrm>
          <a:prstGeom prst="roundRect">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Title 1">
            <a:extLst>
              <a:ext uri="{FF2B5EF4-FFF2-40B4-BE49-F238E27FC236}">
                <a16:creationId xmlns:a16="http://schemas.microsoft.com/office/drawing/2014/main" id="{ABED4C17-8049-F746-8604-2DDF4D801550}"/>
              </a:ext>
            </a:extLst>
          </p:cNvPr>
          <p:cNvSpPr>
            <a:spLocks noGrp="1"/>
          </p:cNvSpPr>
          <p:nvPr>
            <p:ph type="title"/>
          </p:nvPr>
        </p:nvSpPr>
        <p:spPr/>
        <p:txBody>
          <a:bodyPr/>
          <a:lstStyle/>
          <a:p>
            <a:r>
              <a:rPr lang="en-US" b="1" dirty="0">
                <a:latin typeface="PT Sans Caption" panose="020B0603020203020204" pitchFamily="34" charset="77"/>
              </a:rPr>
              <a:t>How to Draw a </a:t>
            </a:r>
            <a:r>
              <a:rPr lang="en-CN" b="1" dirty="0">
                <a:latin typeface="PT Sans Caption" panose="020B0603020203020204" pitchFamily="34" charset="77"/>
              </a:rPr>
              <a:t>Histogram?</a:t>
            </a:r>
          </a:p>
        </p:txBody>
      </p:sp>
      <p:sp>
        <p:nvSpPr>
          <p:cNvPr id="5" name="TextBox 4">
            <a:extLst>
              <a:ext uri="{FF2B5EF4-FFF2-40B4-BE49-F238E27FC236}">
                <a16:creationId xmlns:a16="http://schemas.microsoft.com/office/drawing/2014/main" id="{B1E53398-0E66-7A43-A873-021DE038D6FD}"/>
              </a:ext>
            </a:extLst>
          </p:cNvPr>
          <p:cNvSpPr txBox="1"/>
          <p:nvPr/>
        </p:nvSpPr>
        <p:spPr>
          <a:xfrm>
            <a:off x="838200" y="1468262"/>
            <a:ext cx="7848600" cy="1015663"/>
          </a:xfrm>
          <a:prstGeom prst="rect">
            <a:avLst/>
          </a:prstGeom>
          <a:noFill/>
        </p:spPr>
        <p:txBody>
          <a:bodyPr wrap="square" rtlCol="0">
            <a:spAutoFit/>
          </a:bodyPr>
          <a:lstStyle/>
          <a:p>
            <a:r>
              <a:rPr lang="en-CN" sz="2000" b="1" dirty="0">
                <a:highlight>
                  <a:srgbClr val="FFFF00"/>
                </a:highlight>
                <a:latin typeface="Palatino" pitchFamily="2" charset="77"/>
                <a:ea typeface="Palatino" pitchFamily="2" charset="77"/>
              </a:rPr>
              <a:t>Example</a:t>
            </a:r>
            <a:r>
              <a:rPr lang="en-CN" sz="2000" b="1" dirty="0">
                <a:latin typeface="Palatino" pitchFamily="2" charset="77"/>
                <a:ea typeface="Palatino" pitchFamily="2" charset="77"/>
              </a:rPr>
              <a:t>: the number of cigarettes taken per day (100 samples)</a:t>
            </a:r>
          </a:p>
          <a:p>
            <a:endParaRPr lang="en-CN" sz="2000" b="1" dirty="0">
              <a:latin typeface="Palatino" pitchFamily="2" charset="77"/>
              <a:ea typeface="Palatino" pitchFamily="2" charset="77"/>
            </a:endParaRPr>
          </a:p>
          <a:p>
            <a:endParaRPr lang="en-CN" sz="2000" b="1" dirty="0">
              <a:latin typeface="Palatino" pitchFamily="2" charset="77"/>
              <a:ea typeface="Palatino" pitchFamily="2" charset="77"/>
            </a:endParaRPr>
          </a:p>
        </p:txBody>
      </p:sp>
      <p:sp>
        <p:nvSpPr>
          <p:cNvPr id="7" name="Rectangle 6">
            <a:extLst>
              <a:ext uri="{FF2B5EF4-FFF2-40B4-BE49-F238E27FC236}">
                <a16:creationId xmlns:a16="http://schemas.microsoft.com/office/drawing/2014/main" id="{3BBED47E-78AD-EC48-8ABE-D3232F013BE3}"/>
              </a:ext>
            </a:extLst>
          </p:cNvPr>
          <p:cNvSpPr/>
          <p:nvPr/>
        </p:nvSpPr>
        <p:spPr>
          <a:xfrm>
            <a:off x="838200" y="1976093"/>
            <a:ext cx="8948351" cy="1200329"/>
          </a:xfrm>
          <a:prstGeom prst="rect">
            <a:avLst/>
          </a:prstGeom>
        </p:spPr>
        <p:txBody>
          <a:bodyPr wrap="square">
            <a:spAutoFit/>
          </a:bodyPr>
          <a:lstStyle/>
          <a:p>
            <a:r>
              <a:rPr lang="en-CN" dirty="0"/>
              <a:t>   [1]  1  1  2  3  4  1  3  2  4  3  4  5  6  3  2  1  1  1  1  1  3  5  4  2  2</a:t>
            </a:r>
          </a:p>
          <a:p>
            <a:r>
              <a:rPr lang="en-CN" dirty="0"/>
              <a:t> [26]  2  3  4  5 11  1  2  3  4  3  3  3  3  3  3  4  6  8  5  5  6  1  9  3  3</a:t>
            </a:r>
          </a:p>
          <a:p>
            <a:r>
              <a:rPr lang="en-CN" dirty="0"/>
              <a:t> [51]  2  2  1  1  1  1  1  3  3  2  2  2  2  6  4  1  4  6  2  2  3  4  1  1  1</a:t>
            </a:r>
          </a:p>
          <a:p>
            <a:r>
              <a:rPr lang="en-CN" dirty="0"/>
              <a:t> [76]  6  5  6  4  2  2  2  3  4  1  1  2  2  3  4  1  1  8  5  5  9  2  4  1  1</a:t>
            </a:r>
          </a:p>
        </p:txBody>
      </p:sp>
      <p:sp>
        <p:nvSpPr>
          <p:cNvPr id="8" name="TextBox 7">
            <a:extLst>
              <a:ext uri="{FF2B5EF4-FFF2-40B4-BE49-F238E27FC236}">
                <a16:creationId xmlns:a16="http://schemas.microsoft.com/office/drawing/2014/main" id="{F4C551AF-A3C8-8844-AEE3-A0BCF564CDD8}"/>
              </a:ext>
            </a:extLst>
          </p:cNvPr>
          <p:cNvSpPr txBox="1"/>
          <p:nvPr/>
        </p:nvSpPr>
        <p:spPr>
          <a:xfrm>
            <a:off x="854675" y="3210834"/>
            <a:ext cx="5782962" cy="400110"/>
          </a:xfrm>
          <a:prstGeom prst="rect">
            <a:avLst/>
          </a:prstGeom>
          <a:noFill/>
        </p:spPr>
        <p:txBody>
          <a:bodyPr wrap="square" rtlCol="0">
            <a:spAutoFit/>
          </a:bodyPr>
          <a:lstStyle/>
          <a:p>
            <a:r>
              <a:rPr lang="en-CN" sz="2000" b="1" u="sng" dirty="0">
                <a:solidFill>
                  <a:schemeClr val="accent1">
                    <a:lumMod val="75000"/>
                  </a:schemeClr>
                </a:solidFill>
                <a:latin typeface="Palatino" pitchFamily="2" charset="77"/>
                <a:ea typeface="Palatino" pitchFamily="2" charset="77"/>
              </a:rPr>
              <a:t>Step 1</a:t>
            </a:r>
            <a:r>
              <a:rPr lang="en-CN" sz="2000" dirty="0">
                <a:latin typeface="Palatino" pitchFamily="2" charset="77"/>
                <a:ea typeface="Palatino" pitchFamily="2" charset="77"/>
              </a:rPr>
              <a:t>:  List all the data in an increasing order</a:t>
            </a:r>
          </a:p>
        </p:txBody>
      </p:sp>
      <p:sp>
        <p:nvSpPr>
          <p:cNvPr id="9" name="Rectangle 8">
            <a:extLst>
              <a:ext uri="{FF2B5EF4-FFF2-40B4-BE49-F238E27FC236}">
                <a16:creationId xmlns:a16="http://schemas.microsoft.com/office/drawing/2014/main" id="{E1594E7D-9663-EF42-B9F5-4FEC466159D1}"/>
              </a:ext>
            </a:extLst>
          </p:cNvPr>
          <p:cNvSpPr/>
          <p:nvPr/>
        </p:nvSpPr>
        <p:spPr>
          <a:xfrm>
            <a:off x="838199" y="3673561"/>
            <a:ext cx="7576751" cy="1200329"/>
          </a:xfrm>
          <a:prstGeom prst="rect">
            <a:avLst/>
          </a:prstGeom>
        </p:spPr>
        <p:txBody>
          <a:bodyPr wrap="square">
            <a:spAutoFit/>
          </a:bodyPr>
          <a:lstStyle/>
          <a:p>
            <a:r>
              <a:rPr lang="en-CN" dirty="0"/>
              <a:t>   [1]  1  1  1  1  1  1  1  1  1  1  1  1  1  1  1  1  1  1  1  1  1  1  1  1  1</a:t>
            </a:r>
          </a:p>
          <a:p>
            <a:r>
              <a:rPr lang="en-CN" dirty="0"/>
              <a:t> [26]  2  2  2  2  2  2  2  2  2  2  2  2  2  2  2  2  2  2  2  2  2  3  3  3  3</a:t>
            </a:r>
          </a:p>
          <a:p>
            <a:r>
              <a:rPr lang="en-CN" dirty="0"/>
              <a:t> [51]  3  3  3  3  3  3  3  3  3  3  3  3  3  3  3  3  4  4  4  4  4  4  4  4  4</a:t>
            </a:r>
          </a:p>
          <a:p>
            <a:r>
              <a:rPr lang="en-CN" dirty="0"/>
              <a:t> [76]  4  4  4  4  4  5  5  5  5  5  5  5  5  6  6  6  6  6  6  6  8  8  9  9 11</a:t>
            </a:r>
          </a:p>
        </p:txBody>
      </p:sp>
      <p:sp>
        <p:nvSpPr>
          <p:cNvPr id="10" name="Rectangle 9">
            <a:extLst>
              <a:ext uri="{FF2B5EF4-FFF2-40B4-BE49-F238E27FC236}">
                <a16:creationId xmlns:a16="http://schemas.microsoft.com/office/drawing/2014/main" id="{40EC5C52-5665-0646-A56C-462A449E7E21}"/>
              </a:ext>
            </a:extLst>
          </p:cNvPr>
          <p:cNvSpPr/>
          <p:nvPr/>
        </p:nvSpPr>
        <p:spPr>
          <a:xfrm>
            <a:off x="838198" y="4937340"/>
            <a:ext cx="11049001" cy="707886"/>
          </a:xfrm>
          <a:prstGeom prst="rect">
            <a:avLst/>
          </a:prstGeom>
        </p:spPr>
        <p:txBody>
          <a:bodyPr wrap="square">
            <a:spAutoFit/>
          </a:bodyPr>
          <a:lstStyle/>
          <a:p>
            <a:r>
              <a:rPr lang="en-CN" sz="2000" b="1" u="sng" dirty="0">
                <a:solidFill>
                  <a:schemeClr val="accent1">
                    <a:lumMod val="75000"/>
                  </a:schemeClr>
                </a:solidFill>
                <a:latin typeface="Palatino" pitchFamily="2" charset="77"/>
                <a:ea typeface="Palatino" pitchFamily="2" charset="77"/>
              </a:rPr>
              <a:t>Step 2</a:t>
            </a:r>
            <a:r>
              <a:rPr lang="en-CN" dirty="0">
                <a:latin typeface="Palatino" pitchFamily="2" charset="77"/>
                <a:ea typeface="Palatino" pitchFamily="2" charset="77"/>
              </a:rPr>
              <a:t>:  </a:t>
            </a:r>
            <a:r>
              <a:rPr lang="en-US" sz="2000" dirty="0">
                <a:latin typeface="Palatino" pitchFamily="2" charset="77"/>
                <a:ea typeface="Palatino" pitchFamily="2" charset="77"/>
              </a:rPr>
              <a:t>Decide on class interval size (“class interval” is the technical word for each of the “bins” that define the bars). Every bin should be adjacent and often (not required to be) of equal size. </a:t>
            </a:r>
            <a:endParaRPr lang="en-US" dirty="0">
              <a:latin typeface="Palatino" pitchFamily="2" charset="77"/>
              <a:ea typeface="Palatino" pitchFamily="2" charset="77"/>
            </a:endParaRPr>
          </a:p>
        </p:txBody>
      </p:sp>
      <p:sp>
        <p:nvSpPr>
          <p:cNvPr id="11" name="TextBox 10">
            <a:extLst>
              <a:ext uri="{FF2B5EF4-FFF2-40B4-BE49-F238E27FC236}">
                <a16:creationId xmlns:a16="http://schemas.microsoft.com/office/drawing/2014/main" id="{4A33CBD7-8677-484B-8C4C-5E289803C8F3}"/>
              </a:ext>
            </a:extLst>
          </p:cNvPr>
          <p:cNvSpPr txBox="1"/>
          <p:nvPr/>
        </p:nvSpPr>
        <p:spPr>
          <a:xfrm>
            <a:off x="1062680" y="5733532"/>
            <a:ext cx="7920681" cy="646331"/>
          </a:xfrm>
          <a:prstGeom prst="rect">
            <a:avLst/>
          </a:prstGeom>
          <a:noFill/>
        </p:spPr>
        <p:txBody>
          <a:bodyPr wrap="square" rtlCol="0">
            <a:spAutoFit/>
          </a:bodyPr>
          <a:lstStyle/>
          <a:p>
            <a:r>
              <a:rPr lang="en-CN" dirty="0">
                <a:latin typeface="Palatino" pitchFamily="2" charset="77"/>
                <a:ea typeface="Palatino" pitchFamily="2" charset="77"/>
              </a:rPr>
              <a:t>[0, 2]  (2, 4]   (4, 6]   (6, 8]   (8, 10]   (10, 12] </a:t>
            </a:r>
          </a:p>
          <a:p>
            <a:r>
              <a:rPr lang="en-CN" dirty="0">
                <a:latin typeface="Palatino" pitchFamily="2" charset="77"/>
                <a:ea typeface="Palatino" pitchFamily="2" charset="77"/>
              </a:rPr>
              <a:t>  46      34        15          2          2             1</a:t>
            </a:r>
          </a:p>
        </p:txBody>
      </p:sp>
    </p:spTree>
    <p:extLst>
      <p:ext uri="{BB962C8B-B14F-4D97-AF65-F5344CB8AC3E}">
        <p14:creationId xmlns:p14="http://schemas.microsoft.com/office/powerpoint/2010/main" val="388600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F988D3-3846-1D44-9C43-973F3A7EE204}"/>
              </a:ext>
            </a:extLst>
          </p:cNvPr>
          <p:cNvSpPr/>
          <p:nvPr/>
        </p:nvSpPr>
        <p:spPr>
          <a:xfrm>
            <a:off x="571499" y="600119"/>
            <a:ext cx="11049001" cy="400110"/>
          </a:xfrm>
          <a:prstGeom prst="rect">
            <a:avLst/>
          </a:prstGeom>
        </p:spPr>
        <p:txBody>
          <a:bodyPr wrap="square">
            <a:spAutoFit/>
          </a:bodyPr>
          <a:lstStyle/>
          <a:p>
            <a:r>
              <a:rPr lang="en-CN" sz="2000" b="1" u="sng" dirty="0">
                <a:solidFill>
                  <a:schemeClr val="accent1">
                    <a:lumMod val="75000"/>
                  </a:schemeClr>
                </a:solidFill>
                <a:latin typeface="Palatino" pitchFamily="2" charset="77"/>
                <a:ea typeface="Palatino" pitchFamily="2" charset="77"/>
              </a:rPr>
              <a:t>Step 3</a:t>
            </a:r>
            <a:r>
              <a:rPr lang="en-CN" sz="2000" dirty="0">
                <a:latin typeface="Palatino" pitchFamily="2" charset="77"/>
                <a:ea typeface="Palatino" pitchFamily="2" charset="77"/>
              </a:rPr>
              <a:t>: Draw the distribution table</a:t>
            </a:r>
            <a:endParaRPr lang="en-US" sz="2000" dirty="0">
              <a:latin typeface="Palatino" pitchFamily="2" charset="77"/>
              <a:ea typeface="Palatino" pitchFamily="2" charset="77"/>
            </a:endParaRPr>
          </a:p>
        </p:txBody>
      </p:sp>
      <p:graphicFrame>
        <p:nvGraphicFramePr>
          <p:cNvPr id="6" name="Table 6">
            <a:extLst>
              <a:ext uri="{FF2B5EF4-FFF2-40B4-BE49-F238E27FC236}">
                <a16:creationId xmlns:a16="http://schemas.microsoft.com/office/drawing/2014/main" id="{5F494869-6C9A-424C-A40B-7249EE9CD7C5}"/>
              </a:ext>
            </a:extLst>
          </p:cNvPr>
          <p:cNvGraphicFramePr>
            <a:graphicFrameLocks noGrp="1"/>
          </p:cNvGraphicFramePr>
          <p:nvPr>
            <p:extLst>
              <p:ext uri="{D42A27DB-BD31-4B8C-83A1-F6EECF244321}">
                <p14:modId xmlns:p14="http://schemas.microsoft.com/office/powerpoint/2010/main" val="1929131373"/>
              </p:ext>
            </p:extLst>
          </p:nvPr>
        </p:nvGraphicFramePr>
        <p:xfrm>
          <a:off x="1265881" y="1152153"/>
          <a:ext cx="9991124" cy="2865120"/>
        </p:xfrm>
        <a:graphic>
          <a:graphicData uri="http://schemas.openxmlformats.org/drawingml/2006/table">
            <a:tbl>
              <a:tblPr firstRow="1" bandRow="1">
                <a:tableStyleId>{7DF18680-E054-41AD-8BC1-D1AEF772440D}</a:tableStyleId>
              </a:tblPr>
              <a:tblGrid>
                <a:gridCol w="3553254">
                  <a:extLst>
                    <a:ext uri="{9D8B030D-6E8A-4147-A177-3AD203B41FA5}">
                      <a16:colId xmlns:a16="http://schemas.microsoft.com/office/drawing/2014/main" val="518079105"/>
                    </a:ext>
                  </a:extLst>
                </a:gridCol>
                <a:gridCol w="2051222">
                  <a:extLst>
                    <a:ext uri="{9D8B030D-6E8A-4147-A177-3AD203B41FA5}">
                      <a16:colId xmlns:a16="http://schemas.microsoft.com/office/drawing/2014/main" val="2130240005"/>
                    </a:ext>
                  </a:extLst>
                </a:gridCol>
                <a:gridCol w="2236573">
                  <a:extLst>
                    <a:ext uri="{9D8B030D-6E8A-4147-A177-3AD203B41FA5}">
                      <a16:colId xmlns:a16="http://schemas.microsoft.com/office/drawing/2014/main" val="277443201"/>
                    </a:ext>
                  </a:extLst>
                </a:gridCol>
                <a:gridCol w="2150075">
                  <a:extLst>
                    <a:ext uri="{9D8B030D-6E8A-4147-A177-3AD203B41FA5}">
                      <a16:colId xmlns:a16="http://schemas.microsoft.com/office/drawing/2014/main" val="831717600"/>
                    </a:ext>
                  </a:extLst>
                </a:gridCol>
              </a:tblGrid>
              <a:tr h="370840">
                <a:tc>
                  <a:txBody>
                    <a:bodyPr/>
                    <a:lstStyle/>
                    <a:p>
                      <a:pPr algn="ctr"/>
                      <a:r>
                        <a:rPr lang="en-CN" sz="1800" dirty="0">
                          <a:solidFill>
                            <a:schemeClr val="tx1"/>
                          </a:solidFill>
                          <a:latin typeface="Palatino" pitchFamily="2" charset="77"/>
                          <a:ea typeface="Palatino" pitchFamily="2" charset="77"/>
                        </a:rPr>
                        <a:t>Number of Cigarettes </a:t>
                      </a:r>
                    </a:p>
                    <a:p>
                      <a:pPr algn="ctr"/>
                      <a:r>
                        <a:rPr lang="en-CN" sz="1800" dirty="0">
                          <a:solidFill>
                            <a:schemeClr val="tx1"/>
                          </a:solidFill>
                          <a:latin typeface="Palatino" pitchFamily="2" charset="77"/>
                          <a:ea typeface="Palatino" pitchFamily="2" charset="77"/>
                        </a:rPr>
                        <a:t>Per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sz="1800" dirty="0">
                          <a:solidFill>
                            <a:schemeClr val="tx1"/>
                          </a:solidFill>
                          <a:latin typeface="Palatino" pitchFamily="2" charset="77"/>
                          <a:ea typeface="Palatino" pitchFamily="2" charset="77"/>
                        </a:rPr>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sz="1800" dirty="0">
                          <a:solidFill>
                            <a:schemeClr val="tx1"/>
                          </a:solidFill>
                          <a:latin typeface="Palatino" pitchFamily="2" charset="77"/>
                          <a:ea typeface="Palatino" pitchFamily="2" charset="77"/>
                        </a:rPr>
                        <a:t>Percent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sz="1800" dirty="0">
                          <a:solidFill>
                            <a:schemeClr val="tx1"/>
                          </a:solidFill>
                          <a:latin typeface="Palatino" pitchFamily="2" charset="77"/>
                          <a:ea typeface="Palatino" pitchFamily="2" charset="77"/>
                        </a:rPr>
                        <a:t>Percent Per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166797"/>
                  </a:ext>
                </a:extLst>
              </a:tr>
              <a:tr h="370840">
                <a:tc>
                  <a:txBody>
                    <a:bodyPr/>
                    <a:lstStyle/>
                    <a:p>
                      <a:pPr algn="ctr"/>
                      <a:r>
                        <a:rPr lang="en-CN" sz="1800" dirty="0">
                          <a:latin typeface="Palatino" pitchFamily="2" charset="77"/>
                          <a:ea typeface="Palatino" pitchFamily="2" charset="77"/>
                        </a:rPr>
                        <a:t>0 - 2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CN" sz="1800" dirty="0">
                          <a:solidFill>
                            <a:schemeClr val="tx1"/>
                          </a:solidFill>
                          <a:latin typeface="Palatino" pitchFamily="2" charset="77"/>
                          <a:ea typeface="Palatino" pitchFamily="2" charset="77"/>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CN" sz="1800" dirty="0">
                          <a:solidFill>
                            <a:schemeClr val="tx1"/>
                          </a:solidFill>
                          <a:latin typeface="Palatino" pitchFamily="2" charset="77"/>
                          <a:ea typeface="Palatino" pitchFamily="2" charset="77"/>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CN" sz="1800" dirty="0">
                          <a:solidFill>
                            <a:schemeClr val="tx1"/>
                          </a:solidFill>
                          <a:latin typeface="Palatino" pitchFamily="2" charset="77"/>
                          <a:ea typeface="Palatino" pitchFamily="2" charset="77"/>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98626114"/>
                  </a:ext>
                </a:extLst>
              </a:tr>
              <a:tr h="370840">
                <a:tc>
                  <a:txBody>
                    <a:bodyPr/>
                    <a:lstStyle/>
                    <a:p>
                      <a:pPr algn="ctr"/>
                      <a:r>
                        <a:rPr lang="en-CN" sz="1800" dirty="0">
                          <a:latin typeface="Palatino" pitchFamily="2" charset="77"/>
                          <a:ea typeface="Palatino" pitchFamily="2" charset="77"/>
                        </a:rPr>
                        <a:t>2 - 4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44711130"/>
                  </a:ext>
                </a:extLst>
              </a:tr>
              <a:tr h="370840">
                <a:tc>
                  <a:txBody>
                    <a:bodyPr/>
                    <a:lstStyle/>
                    <a:p>
                      <a:pPr algn="ctr"/>
                      <a:r>
                        <a:rPr lang="en-CN" sz="1800" dirty="0">
                          <a:latin typeface="Palatino" pitchFamily="2" charset="77"/>
                          <a:ea typeface="Palatino" pitchFamily="2" charset="77"/>
                        </a:rPr>
                        <a:t>4 - 6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18170775"/>
                  </a:ext>
                </a:extLst>
              </a:tr>
              <a:tr h="370840">
                <a:tc>
                  <a:txBody>
                    <a:bodyPr/>
                    <a:lstStyle/>
                    <a:p>
                      <a:pPr algn="ctr"/>
                      <a:r>
                        <a:rPr lang="en-CN" sz="1800" dirty="0">
                          <a:latin typeface="Palatino" pitchFamily="2" charset="77"/>
                          <a:ea typeface="Palatino" pitchFamily="2" charset="77"/>
                        </a:rPr>
                        <a:t>6 - 8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337993910"/>
                  </a:ext>
                </a:extLst>
              </a:tr>
              <a:tr h="370840">
                <a:tc>
                  <a:txBody>
                    <a:bodyPr/>
                    <a:lstStyle/>
                    <a:p>
                      <a:pPr algn="ctr"/>
                      <a:r>
                        <a:rPr lang="en-CN" sz="1800" dirty="0">
                          <a:latin typeface="Palatino" pitchFamily="2" charset="77"/>
                          <a:ea typeface="Palatino" pitchFamily="2" charset="77"/>
                        </a:rPr>
                        <a:t>8 - 10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CN" sz="1800" dirty="0">
                          <a:solidFill>
                            <a:schemeClr val="tx1"/>
                          </a:solidFill>
                          <a:latin typeface="Palatino" pitchFamily="2" charset="77"/>
                          <a:ea typeface="Palatino" pitchFamily="2" charset="7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837039390"/>
                  </a:ext>
                </a:extLst>
              </a:tr>
              <a:tr h="370840">
                <a:tc>
                  <a:txBody>
                    <a:bodyPr/>
                    <a:lstStyle/>
                    <a:p>
                      <a:pPr algn="ctr"/>
                      <a:r>
                        <a:rPr lang="en-CN" sz="1800" dirty="0">
                          <a:latin typeface="Palatino" pitchFamily="2" charset="77"/>
                          <a:ea typeface="Palatino" pitchFamily="2" charset="77"/>
                        </a:rPr>
                        <a:t>10 - 12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CN" sz="1800" dirty="0">
                          <a:solidFill>
                            <a:schemeClr val="tx1"/>
                          </a:solidFill>
                          <a:latin typeface="Palatino" pitchFamily="2" charset="77"/>
                          <a:ea typeface="Palatino" pitchFamily="2" charset="7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CN" sz="1800" dirty="0">
                          <a:solidFill>
                            <a:schemeClr val="tx1"/>
                          </a:solidFill>
                          <a:latin typeface="Palatino" pitchFamily="2" charset="77"/>
                          <a:ea typeface="Palatino" pitchFamily="2" charset="7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CN" sz="1800" dirty="0">
                          <a:solidFill>
                            <a:schemeClr val="tx1"/>
                          </a:solidFill>
                          <a:latin typeface="Palatino" pitchFamily="2" charset="77"/>
                          <a:ea typeface="Palatino" pitchFamily="2" charset="77"/>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91645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2E666F-C25B-9348-A4A3-97CF5733AD94}"/>
                  </a:ext>
                </a:extLst>
              </p:cNvPr>
              <p:cNvSpPr txBox="1"/>
              <p:nvPr/>
            </p:nvSpPr>
            <p:spPr>
              <a:xfrm>
                <a:off x="932249" y="4798655"/>
                <a:ext cx="10114692" cy="2585323"/>
              </a:xfrm>
              <a:prstGeom prst="rect">
                <a:avLst/>
              </a:prstGeom>
              <a:noFill/>
            </p:spPr>
            <p:txBody>
              <a:bodyPr wrap="square" rtlCol="0">
                <a:spAutoFit/>
              </a:bodyPr>
              <a:lstStyle/>
              <a:p>
                <a:r>
                  <a:rPr lang="en-CN" dirty="0">
                    <a:latin typeface="Palatino" pitchFamily="2" charset="77"/>
                    <a:ea typeface="Palatino" pitchFamily="2" charset="77"/>
                  </a:rPr>
                  <a:t>NOTE: </a:t>
                </a:r>
              </a:p>
              <a:p>
                <a:pPr marL="285750" indent="-285750">
                  <a:buFont typeface="Arial" panose="020B0604020202020204" pitchFamily="34" charset="0"/>
                  <a:buChar char="•"/>
                </a:pPr>
                <a:r>
                  <a:rPr lang="en-CN" u="sng" dirty="0">
                    <a:latin typeface="Palatino" pitchFamily="2" charset="77"/>
                    <a:ea typeface="Palatino" pitchFamily="2" charset="77"/>
                  </a:rPr>
                  <a:t>Endpoint convention</a:t>
                </a:r>
                <a:r>
                  <a:rPr lang="en-CN" dirty="0">
                    <a:latin typeface="Palatino" pitchFamily="2" charset="77"/>
                    <a:ea typeface="Palatino" pitchFamily="2" charset="77"/>
                  </a:rPr>
                  <a:t>: </a:t>
                </a:r>
                <a:r>
                  <a:rPr lang="en-US" dirty="0">
                    <a:latin typeface="Palatino" pitchFamily="2" charset="77"/>
                    <a:ea typeface="Palatino" pitchFamily="2" charset="77"/>
                  </a:rPr>
                  <a:t>always to include the left boundary and exclude the right, except for the rightmost bin.</a:t>
                </a:r>
              </a:p>
              <a:p>
                <a:pPr marL="285750" indent="-285750">
                  <a:buFont typeface="Arial" panose="020B0604020202020204" pitchFamily="34" charset="0"/>
                  <a:buChar char="•"/>
                </a:pPr>
                <a:r>
                  <a:rPr lang="en-CN" u="sng" dirty="0">
                    <a:latin typeface="Palatino" pitchFamily="2" charset="77"/>
                    <a:ea typeface="Palatino" pitchFamily="2" charset="77"/>
                  </a:rPr>
                  <a:t>Startpoint convention</a:t>
                </a:r>
                <a:r>
                  <a:rPr lang="en-CN" dirty="0">
                    <a:latin typeface="Palatino" pitchFamily="2" charset="77"/>
                    <a:ea typeface="Palatino" pitchFamily="2" charset="77"/>
                  </a:rPr>
                  <a:t>: </a:t>
                </a:r>
                <a:r>
                  <a:rPr lang="en-US" dirty="0">
                    <a:latin typeface="Palatino" pitchFamily="2" charset="77"/>
                    <a:ea typeface="Palatino" pitchFamily="2" charset="77"/>
                  </a:rPr>
                  <a:t>always to include the right boundary and exclude the left, except for the leftmost bin. (which we used here)</a:t>
                </a:r>
              </a:p>
              <a:p>
                <a:pPr marL="285750" indent="-285750">
                  <a:buFont typeface="Arial" panose="020B0604020202020204" pitchFamily="34" charset="0"/>
                  <a:buChar char="•"/>
                </a:pPr>
                <a:r>
                  <a:rPr lang="en-US" u="sng" dirty="0">
                    <a:latin typeface="Palatino" pitchFamily="2" charset="77"/>
                    <a:ea typeface="Palatino" pitchFamily="2" charset="77"/>
                  </a:rPr>
                  <a:t>The total percentage should be 100%. </a:t>
                </a:r>
                <a:r>
                  <a:rPr lang="en-US" dirty="0">
                    <a:latin typeface="Palatino" pitchFamily="2" charset="77"/>
                    <a:ea typeface="Palatino" pitchFamily="2" charset="77"/>
                  </a:rPr>
                  <a:t>( 46% + 34% + 15% + 2% + 2% + 1% = 100%;</a:t>
                </a:r>
              </a:p>
              <a:p>
                <a:r>
                  <a:rPr lang="en-US" dirty="0">
                    <a:latin typeface="Palatino" pitchFamily="2" charset="77"/>
                    <a:ea typeface="Palatino" pitchFamily="2" charset="77"/>
                  </a:rPr>
                  <a:t>                                                                         (23% + 17% + 7.5% + 1% + 1% + 0.5%)</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oMath>
                </a14:m>
                <a:r>
                  <a:rPr lang="en-US" dirty="0">
                    <a:latin typeface="Palatino" pitchFamily="2" charset="77"/>
                    <a:ea typeface="Palatino" pitchFamily="2" charset="77"/>
                  </a:rPr>
                  <a:t> = 100% )</a:t>
                </a:r>
              </a:p>
              <a:p>
                <a:br>
                  <a:rPr lang="en-US" dirty="0"/>
                </a:br>
                <a:r>
                  <a:rPr lang="en-CN" dirty="0"/>
                  <a:t> </a:t>
                </a:r>
              </a:p>
            </p:txBody>
          </p:sp>
        </mc:Choice>
        <mc:Fallback xmlns="">
          <p:sp>
            <p:nvSpPr>
              <p:cNvPr id="7" name="TextBox 6">
                <a:extLst>
                  <a:ext uri="{FF2B5EF4-FFF2-40B4-BE49-F238E27FC236}">
                    <a16:creationId xmlns:a16="http://schemas.microsoft.com/office/drawing/2014/main" id="{462E666F-C25B-9348-A4A3-97CF5733AD94}"/>
                  </a:ext>
                </a:extLst>
              </p:cNvPr>
              <p:cNvSpPr txBox="1">
                <a:spLocks noRot="1" noChangeAspect="1" noMove="1" noResize="1" noEditPoints="1" noAdjustHandles="1" noChangeArrowheads="1" noChangeShapeType="1" noTextEdit="1"/>
              </p:cNvSpPr>
              <p:nvPr/>
            </p:nvSpPr>
            <p:spPr>
              <a:xfrm>
                <a:off x="932249" y="4798655"/>
                <a:ext cx="10114692" cy="2585323"/>
              </a:xfrm>
              <a:prstGeom prst="rect">
                <a:avLst/>
              </a:prstGeom>
              <a:blipFill>
                <a:blip r:embed="rId2"/>
                <a:stretch>
                  <a:fillRect l="-502" t="-976" r="-753"/>
                </a:stretch>
              </a:blipFill>
            </p:spPr>
            <p:txBody>
              <a:bodyPr/>
              <a:lstStyle/>
              <a:p>
                <a:r>
                  <a:rPr lang="en-CN">
                    <a:noFill/>
                  </a:rPr>
                  <a:t> </a:t>
                </a:r>
              </a:p>
            </p:txBody>
          </p:sp>
        </mc:Fallback>
      </mc:AlternateContent>
      <p:sp>
        <p:nvSpPr>
          <p:cNvPr id="10" name="TextBox 9">
            <a:extLst>
              <a:ext uri="{FF2B5EF4-FFF2-40B4-BE49-F238E27FC236}">
                <a16:creationId xmlns:a16="http://schemas.microsoft.com/office/drawing/2014/main" id="{D0333311-5E2C-FE4F-BE86-FE82D54C737B}"/>
              </a:ext>
            </a:extLst>
          </p:cNvPr>
          <p:cNvSpPr txBox="1"/>
          <p:nvPr/>
        </p:nvSpPr>
        <p:spPr>
          <a:xfrm>
            <a:off x="4860322" y="4400516"/>
            <a:ext cx="3536093" cy="523220"/>
          </a:xfrm>
          <a:prstGeom prst="rect">
            <a:avLst/>
          </a:prstGeom>
          <a:noFill/>
        </p:spPr>
        <p:txBody>
          <a:bodyPr wrap="square" rtlCol="0">
            <a:spAutoFit/>
          </a:bodyPr>
          <a:lstStyle/>
          <a:p>
            <a:r>
              <a:rPr lang="en-CN" sz="1400" dirty="0">
                <a:solidFill>
                  <a:srgbClr val="C00000"/>
                </a:solidFill>
                <a:latin typeface="Palatino" pitchFamily="2" charset="77"/>
                <a:ea typeface="Palatino" pitchFamily="2" charset="77"/>
              </a:rPr>
              <a:t>Counts per bin / Total number of sample  </a:t>
            </a:r>
          </a:p>
          <a:p>
            <a:r>
              <a:rPr lang="en-CN" sz="1400" dirty="0">
                <a:latin typeface="Palatino" pitchFamily="2" charset="77"/>
                <a:ea typeface="Palatino" pitchFamily="2" charset="77"/>
              </a:rPr>
              <a:t>(Eg: 46 / 100 = 46%)</a:t>
            </a:r>
          </a:p>
        </p:txBody>
      </p:sp>
      <p:sp>
        <p:nvSpPr>
          <p:cNvPr id="12" name="TextBox 11">
            <a:extLst>
              <a:ext uri="{FF2B5EF4-FFF2-40B4-BE49-F238E27FC236}">
                <a16:creationId xmlns:a16="http://schemas.microsoft.com/office/drawing/2014/main" id="{FF494AA9-E36F-E542-9752-D2C43E2449DF}"/>
              </a:ext>
            </a:extLst>
          </p:cNvPr>
          <p:cNvSpPr txBox="1"/>
          <p:nvPr/>
        </p:nvSpPr>
        <p:spPr>
          <a:xfrm>
            <a:off x="8396415" y="4377313"/>
            <a:ext cx="3175686" cy="523220"/>
          </a:xfrm>
          <a:prstGeom prst="rect">
            <a:avLst/>
          </a:prstGeom>
          <a:noFill/>
        </p:spPr>
        <p:txBody>
          <a:bodyPr wrap="square" rtlCol="0">
            <a:spAutoFit/>
          </a:bodyPr>
          <a:lstStyle/>
          <a:p>
            <a:r>
              <a:rPr lang="en-US" sz="1400" dirty="0">
                <a:solidFill>
                  <a:srgbClr val="C00000"/>
                </a:solidFill>
                <a:latin typeface="Palatino" pitchFamily="2" charset="77"/>
                <a:ea typeface="Palatino" pitchFamily="2" charset="77"/>
              </a:rPr>
              <a:t>P</a:t>
            </a:r>
            <a:r>
              <a:rPr lang="en-CN" sz="1400" dirty="0">
                <a:solidFill>
                  <a:srgbClr val="C00000"/>
                </a:solidFill>
                <a:latin typeface="Palatino" pitchFamily="2" charset="77"/>
                <a:ea typeface="Palatino" pitchFamily="2" charset="77"/>
              </a:rPr>
              <a:t>ercent per bin / Size of the bin  </a:t>
            </a:r>
          </a:p>
          <a:p>
            <a:r>
              <a:rPr lang="en-CN" sz="1400" dirty="0">
                <a:latin typeface="Palatino" pitchFamily="2" charset="77"/>
                <a:ea typeface="Palatino" pitchFamily="2" charset="77"/>
              </a:rPr>
              <a:t>(Eg: 46% / 2 = 23%)</a:t>
            </a:r>
          </a:p>
        </p:txBody>
      </p:sp>
      <p:sp>
        <p:nvSpPr>
          <p:cNvPr id="31" name="U-Turn Arrow 30">
            <a:extLst>
              <a:ext uri="{FF2B5EF4-FFF2-40B4-BE49-F238E27FC236}">
                <a16:creationId xmlns:a16="http://schemas.microsoft.com/office/drawing/2014/main" id="{9BCB3126-B143-CB42-B36A-69131A37AC1D}"/>
              </a:ext>
            </a:extLst>
          </p:cNvPr>
          <p:cNvSpPr/>
          <p:nvPr/>
        </p:nvSpPr>
        <p:spPr>
          <a:xfrm rot="10800000" flipH="1">
            <a:off x="6523337" y="3902131"/>
            <a:ext cx="729049" cy="419460"/>
          </a:xfrm>
          <a:prstGeom prst="uturnArrow">
            <a:avLst>
              <a:gd name="adj1" fmla="val 14337"/>
              <a:gd name="adj2" fmla="val 15403"/>
              <a:gd name="adj3" fmla="val 22867"/>
              <a:gd name="adj4" fmla="val 43750"/>
              <a:gd name="adj5" fmla="val 565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32" name="U-Turn Arrow 31">
            <a:extLst>
              <a:ext uri="{FF2B5EF4-FFF2-40B4-BE49-F238E27FC236}">
                <a16:creationId xmlns:a16="http://schemas.microsoft.com/office/drawing/2014/main" id="{54C9EE36-60DA-A747-B08D-9FE36AC3442A}"/>
              </a:ext>
            </a:extLst>
          </p:cNvPr>
          <p:cNvSpPr/>
          <p:nvPr/>
        </p:nvSpPr>
        <p:spPr>
          <a:xfrm rot="10800000" flipH="1">
            <a:off x="8740346" y="3891429"/>
            <a:ext cx="729049" cy="419460"/>
          </a:xfrm>
          <a:prstGeom prst="uturnArrow">
            <a:avLst>
              <a:gd name="adj1" fmla="val 14337"/>
              <a:gd name="adj2" fmla="val 15403"/>
              <a:gd name="adj3" fmla="val 22867"/>
              <a:gd name="adj4" fmla="val 43750"/>
              <a:gd name="adj5" fmla="val 565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Tree>
    <p:extLst>
      <p:ext uri="{BB962C8B-B14F-4D97-AF65-F5344CB8AC3E}">
        <p14:creationId xmlns:p14="http://schemas.microsoft.com/office/powerpoint/2010/main" val="405570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437F61-0F20-C549-83B3-E013F23D4D35}"/>
              </a:ext>
            </a:extLst>
          </p:cNvPr>
          <p:cNvSpPr/>
          <p:nvPr/>
        </p:nvSpPr>
        <p:spPr>
          <a:xfrm>
            <a:off x="571499" y="600119"/>
            <a:ext cx="11049001" cy="400110"/>
          </a:xfrm>
          <a:prstGeom prst="rect">
            <a:avLst/>
          </a:prstGeom>
        </p:spPr>
        <p:txBody>
          <a:bodyPr wrap="square">
            <a:spAutoFit/>
          </a:bodyPr>
          <a:lstStyle/>
          <a:p>
            <a:r>
              <a:rPr lang="en-CN" sz="2000" b="1" u="sng" dirty="0">
                <a:solidFill>
                  <a:schemeClr val="accent1">
                    <a:lumMod val="75000"/>
                  </a:schemeClr>
                </a:solidFill>
                <a:latin typeface="Palatino" pitchFamily="2" charset="77"/>
                <a:ea typeface="Palatino" pitchFamily="2" charset="77"/>
              </a:rPr>
              <a:t>Step 4</a:t>
            </a:r>
            <a:r>
              <a:rPr lang="en-CN" sz="2000" dirty="0">
                <a:latin typeface="Palatino" pitchFamily="2" charset="77"/>
                <a:ea typeface="Palatino" pitchFamily="2" charset="77"/>
              </a:rPr>
              <a:t>: Draw the histogtam</a:t>
            </a:r>
            <a:endParaRPr lang="en-US" sz="2000" dirty="0">
              <a:latin typeface="Palatino" pitchFamily="2" charset="77"/>
              <a:ea typeface="Palatino" pitchFamily="2" charset="77"/>
            </a:endParaRPr>
          </a:p>
        </p:txBody>
      </p:sp>
      <p:pic>
        <p:nvPicPr>
          <p:cNvPr id="5" name="Picture 4">
            <a:extLst>
              <a:ext uri="{FF2B5EF4-FFF2-40B4-BE49-F238E27FC236}">
                <a16:creationId xmlns:a16="http://schemas.microsoft.com/office/drawing/2014/main" id="{491A2736-94DC-B04E-9040-DC8A03BC9714}"/>
              </a:ext>
            </a:extLst>
          </p:cNvPr>
          <p:cNvPicPr>
            <a:picLocks noChangeAspect="1"/>
          </p:cNvPicPr>
          <p:nvPr/>
        </p:nvPicPr>
        <p:blipFill>
          <a:blip r:embed="rId2"/>
          <a:stretch>
            <a:fillRect/>
          </a:stretch>
        </p:blipFill>
        <p:spPr>
          <a:xfrm>
            <a:off x="890888" y="1409699"/>
            <a:ext cx="5205112" cy="4760065"/>
          </a:xfrm>
          <a:prstGeom prst="rect">
            <a:avLst/>
          </a:prstGeom>
        </p:spPr>
      </p:pic>
      <p:sp>
        <p:nvSpPr>
          <p:cNvPr id="6" name="TextBox 5">
            <a:extLst>
              <a:ext uri="{FF2B5EF4-FFF2-40B4-BE49-F238E27FC236}">
                <a16:creationId xmlns:a16="http://schemas.microsoft.com/office/drawing/2014/main" id="{B8FACAF8-9580-BF49-8E58-27309677B71C}"/>
              </a:ext>
            </a:extLst>
          </p:cNvPr>
          <p:cNvSpPr txBox="1"/>
          <p:nvPr/>
        </p:nvSpPr>
        <p:spPr>
          <a:xfrm>
            <a:off x="6388441" y="1896905"/>
            <a:ext cx="5704705" cy="4093428"/>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latin typeface="Palatino" pitchFamily="2" charset="77"/>
                <a:ea typeface="Palatino" pitchFamily="2" charset="77"/>
              </a:rPr>
              <a:t>Horizontal axis</a:t>
            </a:r>
            <a:r>
              <a:rPr lang="en-US" sz="2000" dirty="0">
                <a:latin typeface="Palatino" pitchFamily="2" charset="77"/>
                <a:ea typeface="Palatino" pitchFamily="2" charset="77"/>
              </a:rPr>
              <a:t>: </a:t>
            </a:r>
          </a:p>
          <a:p>
            <a:r>
              <a:rPr lang="en-US" sz="2000" dirty="0">
                <a:latin typeface="Palatino" pitchFamily="2" charset="77"/>
                <a:ea typeface="Palatino" pitchFamily="2" charset="77"/>
              </a:rPr>
              <a:t>     the units of what is measured</a:t>
            </a:r>
          </a:p>
          <a:p>
            <a:pPr marL="285750" indent="-285750">
              <a:buFont typeface="Arial" panose="020B0604020202020204" pitchFamily="34" charset="0"/>
              <a:buChar char="•"/>
            </a:pPr>
            <a:endParaRPr lang="en-US" sz="2000" dirty="0">
              <a:latin typeface="Palatino" pitchFamily="2" charset="77"/>
              <a:ea typeface="Palatino" pitchFamily="2" charset="77"/>
            </a:endParaRPr>
          </a:p>
          <a:p>
            <a:pPr marL="285750" indent="-285750">
              <a:buFont typeface="Arial" panose="020B0604020202020204" pitchFamily="34" charset="0"/>
              <a:buChar char="•"/>
            </a:pPr>
            <a:r>
              <a:rPr lang="en-US" sz="2000" u="sng" dirty="0">
                <a:latin typeface="Palatino" pitchFamily="2" charset="77"/>
                <a:ea typeface="Palatino" pitchFamily="2" charset="77"/>
              </a:rPr>
              <a:t>Vertical axis</a:t>
            </a:r>
            <a:r>
              <a:rPr lang="en-US" sz="2000" dirty="0">
                <a:latin typeface="Palatino" pitchFamily="2" charset="77"/>
                <a:ea typeface="Palatino" pitchFamily="2" charset="77"/>
              </a:rPr>
              <a:t>: </a:t>
            </a:r>
          </a:p>
          <a:p>
            <a:r>
              <a:rPr lang="en-US" sz="2000" dirty="0">
                <a:latin typeface="Palatino" pitchFamily="2" charset="77"/>
                <a:ea typeface="Palatino" pitchFamily="2" charset="77"/>
              </a:rPr>
              <a:t>     the percentage per unit</a:t>
            </a:r>
          </a:p>
          <a:p>
            <a:pPr marL="285750" indent="-285750">
              <a:buFont typeface="Arial" panose="020B0604020202020204" pitchFamily="34" charset="0"/>
              <a:buChar char="•"/>
            </a:pPr>
            <a:endParaRPr lang="en-CN" sz="2000" u="sng" dirty="0">
              <a:latin typeface="Palatino" pitchFamily="2" charset="77"/>
              <a:ea typeface="Palatino" pitchFamily="2" charset="77"/>
            </a:endParaRPr>
          </a:p>
          <a:p>
            <a:pPr marL="285750" indent="-285750">
              <a:buFont typeface="Arial" panose="020B0604020202020204" pitchFamily="34" charset="0"/>
              <a:buChar char="•"/>
            </a:pPr>
            <a:r>
              <a:rPr lang="en-CN" sz="2000" u="sng" dirty="0">
                <a:latin typeface="Palatino" pitchFamily="2" charset="77"/>
                <a:ea typeface="Palatino" pitchFamily="2" charset="77"/>
              </a:rPr>
              <a:t>Height of each bar</a:t>
            </a:r>
            <a:r>
              <a:rPr lang="en-CN" sz="2000" dirty="0">
                <a:latin typeface="Palatino" pitchFamily="2" charset="77"/>
                <a:ea typeface="Palatino" pitchFamily="2" charset="77"/>
              </a:rPr>
              <a:t>: </a:t>
            </a:r>
          </a:p>
          <a:p>
            <a:r>
              <a:rPr lang="en-CN" sz="2000" dirty="0">
                <a:latin typeface="Palatino" pitchFamily="2" charset="77"/>
                <a:ea typeface="Palatino" pitchFamily="2" charset="77"/>
              </a:rPr>
              <a:t>     </a:t>
            </a:r>
            <a:r>
              <a:rPr lang="en-CN" sz="2000" dirty="0">
                <a:solidFill>
                  <a:srgbClr val="C00000"/>
                </a:solidFill>
                <a:latin typeface="Palatino" pitchFamily="2" charset="77"/>
                <a:ea typeface="Palatino" pitchFamily="2" charset="77"/>
              </a:rPr>
              <a:t>the percentage per horizontal unit</a:t>
            </a:r>
            <a:r>
              <a:rPr lang="zh-CN" altLang="en-US" sz="2000" dirty="0">
                <a:solidFill>
                  <a:srgbClr val="C00000"/>
                </a:solidFill>
                <a:latin typeface="Palatino" pitchFamily="2" charset="77"/>
                <a:ea typeface="Palatino" pitchFamily="2" charset="77"/>
              </a:rPr>
              <a:t>；</a:t>
            </a:r>
            <a:endParaRPr lang="en-US" altLang="zh-CN" sz="2000" dirty="0">
              <a:solidFill>
                <a:srgbClr val="C00000"/>
              </a:solidFill>
              <a:latin typeface="Palatino" pitchFamily="2" charset="77"/>
              <a:ea typeface="Palatino" pitchFamily="2" charset="77"/>
            </a:endParaRPr>
          </a:p>
          <a:p>
            <a:r>
              <a:rPr lang="zh-CN" altLang="en-US" sz="2000" dirty="0">
                <a:solidFill>
                  <a:srgbClr val="C00000"/>
                </a:solidFill>
                <a:latin typeface="Palatino" pitchFamily="2" charset="77"/>
                <a:ea typeface="Palatino" pitchFamily="2" charset="77"/>
              </a:rPr>
              <a:t>     </a:t>
            </a:r>
            <a:r>
              <a:rPr lang="en-US" altLang="zh-CN" sz="2000" dirty="0">
                <a:solidFill>
                  <a:srgbClr val="C00000"/>
                </a:solidFill>
                <a:latin typeface="Palatino" pitchFamily="2" charset="77"/>
                <a:ea typeface="Palatino" pitchFamily="2" charset="77"/>
              </a:rPr>
              <a:t>shows </a:t>
            </a:r>
            <a:r>
              <a:rPr lang="en-US" altLang="zh-CN" sz="2000" b="1" i="1" dirty="0">
                <a:solidFill>
                  <a:srgbClr val="C00000"/>
                </a:solidFill>
                <a:latin typeface="Palatino" pitchFamily="2" charset="77"/>
                <a:ea typeface="Palatino" pitchFamily="2" charset="77"/>
              </a:rPr>
              <a:t>crowding</a:t>
            </a:r>
            <a:endParaRPr lang="en-CN" sz="2000" b="1" i="1" dirty="0">
              <a:solidFill>
                <a:srgbClr val="C00000"/>
              </a:solidFill>
              <a:latin typeface="Palatino" pitchFamily="2" charset="77"/>
              <a:ea typeface="Palatino" pitchFamily="2" charset="77"/>
            </a:endParaRPr>
          </a:p>
          <a:p>
            <a:pPr marL="285750" indent="-285750">
              <a:buFont typeface="Arial" panose="020B0604020202020204" pitchFamily="34" charset="0"/>
              <a:buChar char="•"/>
            </a:pPr>
            <a:endParaRPr lang="en-CN" sz="2000" dirty="0">
              <a:latin typeface="Palatino" pitchFamily="2" charset="77"/>
              <a:ea typeface="Palatino" pitchFamily="2" charset="77"/>
            </a:endParaRPr>
          </a:p>
          <a:p>
            <a:pPr marL="285750" indent="-285750">
              <a:buFont typeface="Arial" panose="020B0604020202020204" pitchFamily="34" charset="0"/>
              <a:buChar char="•"/>
            </a:pPr>
            <a:r>
              <a:rPr lang="en-US" sz="2000" u="sng" dirty="0">
                <a:latin typeface="Palatino" pitchFamily="2" charset="77"/>
                <a:ea typeface="Palatino" pitchFamily="2" charset="77"/>
              </a:rPr>
              <a:t>The area of each bar</a:t>
            </a:r>
            <a:r>
              <a:rPr lang="en-US" sz="2000" dirty="0">
                <a:latin typeface="Palatino" pitchFamily="2" charset="77"/>
                <a:ea typeface="Palatino" pitchFamily="2" charset="77"/>
              </a:rPr>
              <a:t>: </a:t>
            </a:r>
          </a:p>
          <a:p>
            <a:r>
              <a:rPr lang="en-US" sz="2000" dirty="0">
                <a:latin typeface="Palatino" pitchFamily="2" charset="77"/>
                <a:ea typeface="Palatino" pitchFamily="2" charset="77"/>
              </a:rPr>
              <a:t>     </a:t>
            </a:r>
            <a:r>
              <a:rPr lang="en-US" sz="2000" dirty="0">
                <a:solidFill>
                  <a:srgbClr val="C00000"/>
                </a:solidFill>
                <a:latin typeface="Palatino" pitchFamily="2" charset="77"/>
                <a:ea typeface="Palatino" pitchFamily="2" charset="77"/>
              </a:rPr>
              <a:t>the percentage of population that fall in that </a:t>
            </a:r>
          </a:p>
          <a:p>
            <a:r>
              <a:rPr lang="en-US" sz="2000" dirty="0">
                <a:solidFill>
                  <a:srgbClr val="C00000"/>
                </a:solidFill>
                <a:latin typeface="Palatino" pitchFamily="2" charset="77"/>
                <a:ea typeface="Palatino" pitchFamily="2" charset="77"/>
              </a:rPr>
              <a:t>     interval</a:t>
            </a:r>
            <a:endParaRPr lang="en-CN" sz="2000" dirty="0">
              <a:solidFill>
                <a:srgbClr val="C00000"/>
              </a:solidFill>
              <a:latin typeface="Palatino" pitchFamily="2" charset="77"/>
              <a:ea typeface="Palatino" pitchFamily="2" charset="77"/>
            </a:endParaRPr>
          </a:p>
        </p:txBody>
      </p:sp>
    </p:spTree>
    <p:extLst>
      <p:ext uri="{BB962C8B-B14F-4D97-AF65-F5344CB8AC3E}">
        <p14:creationId xmlns:p14="http://schemas.microsoft.com/office/powerpoint/2010/main" val="1735168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3B5CBD-0E12-9046-A2A5-3802D366A618}"/>
              </a:ext>
            </a:extLst>
          </p:cNvPr>
          <p:cNvSpPr>
            <a:spLocks noGrp="1"/>
          </p:cNvSpPr>
          <p:nvPr>
            <p:ph type="title"/>
          </p:nvPr>
        </p:nvSpPr>
        <p:spPr>
          <a:xfrm>
            <a:off x="838200" y="365125"/>
            <a:ext cx="10515600" cy="1325563"/>
          </a:xfrm>
        </p:spPr>
        <p:txBody>
          <a:bodyPr/>
          <a:lstStyle/>
          <a:p>
            <a:r>
              <a:rPr lang="en-US" b="1" dirty="0">
                <a:latin typeface="PT Sans Caption" panose="020B0603020203020204" pitchFamily="34" charset="77"/>
              </a:rPr>
              <a:t>Some Shapes of Histogram</a:t>
            </a:r>
            <a:endParaRPr lang="en-CN" b="1" dirty="0">
              <a:latin typeface="PT Sans Caption" panose="020B0603020203020204" pitchFamily="34" charset="77"/>
            </a:endParaRPr>
          </a:p>
        </p:txBody>
      </p:sp>
      <p:pic>
        <p:nvPicPr>
          <p:cNvPr id="6" name="Picture 5">
            <a:extLst>
              <a:ext uri="{FF2B5EF4-FFF2-40B4-BE49-F238E27FC236}">
                <a16:creationId xmlns:a16="http://schemas.microsoft.com/office/drawing/2014/main" id="{ED42311F-F48A-4948-876F-D5FC8FD49F78}"/>
              </a:ext>
            </a:extLst>
          </p:cNvPr>
          <p:cNvPicPr>
            <a:picLocks noChangeAspect="1"/>
          </p:cNvPicPr>
          <p:nvPr/>
        </p:nvPicPr>
        <p:blipFill>
          <a:blip r:embed="rId2"/>
          <a:stretch>
            <a:fillRect/>
          </a:stretch>
        </p:blipFill>
        <p:spPr>
          <a:xfrm>
            <a:off x="1054025" y="2083034"/>
            <a:ext cx="2568464" cy="1497101"/>
          </a:xfrm>
          <a:prstGeom prst="rect">
            <a:avLst/>
          </a:prstGeom>
        </p:spPr>
      </p:pic>
      <p:sp>
        <p:nvSpPr>
          <p:cNvPr id="7" name="TextBox 6">
            <a:extLst>
              <a:ext uri="{FF2B5EF4-FFF2-40B4-BE49-F238E27FC236}">
                <a16:creationId xmlns:a16="http://schemas.microsoft.com/office/drawing/2014/main" id="{ACFA0237-6EAB-5F48-980C-7D29CC4E078E}"/>
              </a:ext>
            </a:extLst>
          </p:cNvPr>
          <p:cNvSpPr txBox="1"/>
          <p:nvPr/>
        </p:nvSpPr>
        <p:spPr>
          <a:xfrm>
            <a:off x="1054025" y="1506022"/>
            <a:ext cx="2767913" cy="369332"/>
          </a:xfrm>
          <a:prstGeom prst="rect">
            <a:avLst/>
          </a:prstGeom>
          <a:noFill/>
        </p:spPr>
        <p:txBody>
          <a:bodyPr wrap="square" rtlCol="0">
            <a:spAutoFit/>
          </a:bodyPr>
          <a:lstStyle/>
          <a:p>
            <a:r>
              <a:rPr lang="en-CN" b="1" dirty="0">
                <a:latin typeface="Palatino" pitchFamily="2" charset="77"/>
                <a:ea typeface="Palatino" pitchFamily="2" charset="77"/>
              </a:rPr>
              <a:t>Bell Shape / Symmetric</a:t>
            </a:r>
          </a:p>
        </p:txBody>
      </p:sp>
      <p:pic>
        <p:nvPicPr>
          <p:cNvPr id="8" name="Picture 7">
            <a:extLst>
              <a:ext uri="{FF2B5EF4-FFF2-40B4-BE49-F238E27FC236}">
                <a16:creationId xmlns:a16="http://schemas.microsoft.com/office/drawing/2014/main" id="{469226C4-E717-0E45-A568-AEB461606A72}"/>
              </a:ext>
            </a:extLst>
          </p:cNvPr>
          <p:cNvPicPr>
            <a:picLocks noChangeAspect="1"/>
          </p:cNvPicPr>
          <p:nvPr/>
        </p:nvPicPr>
        <p:blipFill>
          <a:blip r:embed="rId3"/>
          <a:stretch>
            <a:fillRect/>
          </a:stretch>
        </p:blipFill>
        <p:spPr>
          <a:xfrm>
            <a:off x="6254750" y="2060019"/>
            <a:ext cx="2693196" cy="1520116"/>
          </a:xfrm>
          <a:prstGeom prst="rect">
            <a:avLst/>
          </a:prstGeom>
        </p:spPr>
      </p:pic>
      <p:pic>
        <p:nvPicPr>
          <p:cNvPr id="9" name="Picture 8">
            <a:extLst>
              <a:ext uri="{FF2B5EF4-FFF2-40B4-BE49-F238E27FC236}">
                <a16:creationId xmlns:a16="http://schemas.microsoft.com/office/drawing/2014/main" id="{BC3813F9-3DEE-574E-8F1D-C2791B077E08}"/>
              </a:ext>
            </a:extLst>
          </p:cNvPr>
          <p:cNvPicPr>
            <a:picLocks noChangeAspect="1"/>
          </p:cNvPicPr>
          <p:nvPr/>
        </p:nvPicPr>
        <p:blipFill>
          <a:blip r:embed="rId4"/>
          <a:stretch>
            <a:fillRect/>
          </a:stretch>
        </p:blipFill>
        <p:spPr>
          <a:xfrm>
            <a:off x="6189507" y="4732638"/>
            <a:ext cx="2682338" cy="1536248"/>
          </a:xfrm>
          <a:prstGeom prst="rect">
            <a:avLst/>
          </a:prstGeom>
        </p:spPr>
      </p:pic>
      <p:sp>
        <p:nvSpPr>
          <p:cNvPr id="10" name="TextBox 9">
            <a:extLst>
              <a:ext uri="{FF2B5EF4-FFF2-40B4-BE49-F238E27FC236}">
                <a16:creationId xmlns:a16="http://schemas.microsoft.com/office/drawing/2014/main" id="{5348E6B7-947C-C14B-9B39-CA491302A7E2}"/>
              </a:ext>
            </a:extLst>
          </p:cNvPr>
          <p:cNvSpPr txBox="1"/>
          <p:nvPr/>
        </p:nvSpPr>
        <p:spPr>
          <a:xfrm>
            <a:off x="6254750" y="1518042"/>
            <a:ext cx="2956160" cy="369332"/>
          </a:xfrm>
          <a:prstGeom prst="rect">
            <a:avLst/>
          </a:prstGeom>
          <a:noFill/>
        </p:spPr>
        <p:txBody>
          <a:bodyPr wrap="square" rtlCol="0">
            <a:spAutoFit/>
          </a:bodyPr>
          <a:lstStyle/>
          <a:p>
            <a:r>
              <a:rPr lang="en-CN" b="1" dirty="0">
                <a:latin typeface="Palatino" pitchFamily="2" charset="77"/>
                <a:ea typeface="Palatino" pitchFamily="2" charset="77"/>
              </a:rPr>
              <a:t>Left Skewed</a:t>
            </a:r>
          </a:p>
        </p:txBody>
      </p:sp>
      <p:sp>
        <p:nvSpPr>
          <p:cNvPr id="11" name="TextBox 10">
            <a:extLst>
              <a:ext uri="{FF2B5EF4-FFF2-40B4-BE49-F238E27FC236}">
                <a16:creationId xmlns:a16="http://schemas.microsoft.com/office/drawing/2014/main" id="{3996DB8E-C4DC-824E-A06C-6FA524D184C0}"/>
              </a:ext>
            </a:extLst>
          </p:cNvPr>
          <p:cNvSpPr txBox="1"/>
          <p:nvPr/>
        </p:nvSpPr>
        <p:spPr>
          <a:xfrm>
            <a:off x="6254750" y="4190415"/>
            <a:ext cx="2956160" cy="369332"/>
          </a:xfrm>
          <a:prstGeom prst="rect">
            <a:avLst/>
          </a:prstGeom>
          <a:noFill/>
        </p:spPr>
        <p:txBody>
          <a:bodyPr wrap="square" rtlCol="0">
            <a:spAutoFit/>
          </a:bodyPr>
          <a:lstStyle/>
          <a:p>
            <a:r>
              <a:rPr lang="en-CN" b="1" dirty="0">
                <a:latin typeface="Palatino" pitchFamily="2" charset="77"/>
                <a:ea typeface="Palatino" pitchFamily="2" charset="77"/>
              </a:rPr>
              <a:t>Right Skewed</a:t>
            </a:r>
          </a:p>
        </p:txBody>
      </p:sp>
      <p:pic>
        <p:nvPicPr>
          <p:cNvPr id="12" name="Picture 11">
            <a:extLst>
              <a:ext uri="{FF2B5EF4-FFF2-40B4-BE49-F238E27FC236}">
                <a16:creationId xmlns:a16="http://schemas.microsoft.com/office/drawing/2014/main" id="{7B764B9C-FCB5-AE4F-BE13-8C6CA588B51F}"/>
              </a:ext>
            </a:extLst>
          </p:cNvPr>
          <p:cNvPicPr>
            <a:picLocks noChangeAspect="1"/>
          </p:cNvPicPr>
          <p:nvPr/>
        </p:nvPicPr>
        <p:blipFill>
          <a:blip r:embed="rId5"/>
          <a:stretch>
            <a:fillRect/>
          </a:stretch>
        </p:blipFill>
        <p:spPr>
          <a:xfrm>
            <a:off x="1022058" y="4732638"/>
            <a:ext cx="2664126" cy="1536248"/>
          </a:xfrm>
          <a:prstGeom prst="rect">
            <a:avLst/>
          </a:prstGeom>
        </p:spPr>
      </p:pic>
      <p:sp>
        <p:nvSpPr>
          <p:cNvPr id="13" name="TextBox 12">
            <a:extLst>
              <a:ext uri="{FF2B5EF4-FFF2-40B4-BE49-F238E27FC236}">
                <a16:creationId xmlns:a16="http://schemas.microsoft.com/office/drawing/2014/main" id="{8B7BA494-BA47-F844-8CFA-8DCA8EECA05A}"/>
              </a:ext>
            </a:extLst>
          </p:cNvPr>
          <p:cNvSpPr txBox="1"/>
          <p:nvPr/>
        </p:nvSpPr>
        <p:spPr>
          <a:xfrm>
            <a:off x="1022058" y="4190415"/>
            <a:ext cx="2956160" cy="369332"/>
          </a:xfrm>
          <a:prstGeom prst="rect">
            <a:avLst/>
          </a:prstGeom>
          <a:noFill/>
        </p:spPr>
        <p:txBody>
          <a:bodyPr wrap="square" rtlCol="0">
            <a:spAutoFit/>
          </a:bodyPr>
          <a:lstStyle/>
          <a:p>
            <a:r>
              <a:rPr lang="en-CN" b="1" dirty="0">
                <a:latin typeface="Palatino" pitchFamily="2" charset="77"/>
                <a:ea typeface="Palatino" pitchFamily="2" charset="77"/>
              </a:rPr>
              <a:t>Bimodal</a:t>
            </a:r>
          </a:p>
        </p:txBody>
      </p:sp>
      <p:sp>
        <p:nvSpPr>
          <p:cNvPr id="14" name="TextBox 13">
            <a:extLst>
              <a:ext uri="{FF2B5EF4-FFF2-40B4-BE49-F238E27FC236}">
                <a16:creationId xmlns:a16="http://schemas.microsoft.com/office/drawing/2014/main" id="{0998AA7F-C089-0041-87E8-94C59008BCF4}"/>
              </a:ext>
            </a:extLst>
          </p:cNvPr>
          <p:cNvSpPr txBox="1"/>
          <p:nvPr/>
        </p:nvSpPr>
        <p:spPr>
          <a:xfrm>
            <a:off x="3978218" y="2187146"/>
            <a:ext cx="1829458" cy="1323439"/>
          </a:xfrm>
          <a:prstGeom prst="rect">
            <a:avLst/>
          </a:prstGeom>
          <a:noFill/>
        </p:spPr>
        <p:txBody>
          <a:bodyPr wrap="square" rtlCol="0">
            <a:spAutoFit/>
          </a:bodyPr>
          <a:lstStyle/>
          <a:p>
            <a:r>
              <a:rPr lang="en-CN" sz="1600" dirty="0">
                <a:latin typeface="Palatino" pitchFamily="2" charset="77"/>
                <a:ea typeface="Palatino" pitchFamily="2" charset="77"/>
              </a:rPr>
              <a:t>Have a clear center with the approximately symmtric left and right area</a:t>
            </a:r>
          </a:p>
        </p:txBody>
      </p:sp>
      <p:sp>
        <p:nvSpPr>
          <p:cNvPr id="15" name="TextBox 14">
            <a:extLst>
              <a:ext uri="{FF2B5EF4-FFF2-40B4-BE49-F238E27FC236}">
                <a16:creationId xmlns:a16="http://schemas.microsoft.com/office/drawing/2014/main" id="{2E55C7B0-FE2E-7F45-AB43-8067D6989202}"/>
              </a:ext>
            </a:extLst>
          </p:cNvPr>
          <p:cNvSpPr txBox="1"/>
          <p:nvPr/>
        </p:nvSpPr>
        <p:spPr>
          <a:xfrm>
            <a:off x="9524342" y="2187146"/>
            <a:ext cx="1829458" cy="1077218"/>
          </a:xfrm>
          <a:prstGeom prst="rect">
            <a:avLst/>
          </a:prstGeom>
          <a:noFill/>
        </p:spPr>
        <p:txBody>
          <a:bodyPr wrap="square" rtlCol="0">
            <a:spAutoFit/>
          </a:bodyPr>
          <a:lstStyle/>
          <a:p>
            <a:r>
              <a:rPr lang="en-CN" sz="1600" dirty="0">
                <a:latin typeface="Palatino" pitchFamily="2" charset="77"/>
                <a:ea typeface="Palatino" pitchFamily="2" charset="77"/>
              </a:rPr>
              <a:t>Concentrate on right side and with a long trail on the left side</a:t>
            </a:r>
          </a:p>
        </p:txBody>
      </p:sp>
      <p:sp>
        <p:nvSpPr>
          <p:cNvPr id="16" name="TextBox 15">
            <a:extLst>
              <a:ext uri="{FF2B5EF4-FFF2-40B4-BE49-F238E27FC236}">
                <a16:creationId xmlns:a16="http://schemas.microsoft.com/office/drawing/2014/main" id="{49AC3F36-629C-AF48-8D10-4DED1E36F873}"/>
              </a:ext>
            </a:extLst>
          </p:cNvPr>
          <p:cNvSpPr txBox="1"/>
          <p:nvPr/>
        </p:nvSpPr>
        <p:spPr>
          <a:xfrm>
            <a:off x="9524342" y="4872681"/>
            <a:ext cx="1829458" cy="1077218"/>
          </a:xfrm>
          <a:prstGeom prst="rect">
            <a:avLst/>
          </a:prstGeom>
          <a:noFill/>
        </p:spPr>
        <p:txBody>
          <a:bodyPr wrap="square" rtlCol="0">
            <a:spAutoFit/>
          </a:bodyPr>
          <a:lstStyle/>
          <a:p>
            <a:r>
              <a:rPr lang="en-CN" sz="1600" dirty="0">
                <a:latin typeface="Palatino" pitchFamily="2" charset="77"/>
                <a:ea typeface="Palatino" pitchFamily="2" charset="77"/>
              </a:rPr>
              <a:t>Concentrate on left side and with a long trail on the right side</a:t>
            </a:r>
          </a:p>
        </p:txBody>
      </p:sp>
      <p:sp>
        <p:nvSpPr>
          <p:cNvPr id="17" name="TextBox 16">
            <a:extLst>
              <a:ext uri="{FF2B5EF4-FFF2-40B4-BE49-F238E27FC236}">
                <a16:creationId xmlns:a16="http://schemas.microsoft.com/office/drawing/2014/main" id="{260B9CAF-6D60-DE4F-96FB-CABC31740E7A}"/>
              </a:ext>
            </a:extLst>
          </p:cNvPr>
          <p:cNvSpPr txBox="1"/>
          <p:nvPr/>
        </p:nvSpPr>
        <p:spPr>
          <a:xfrm>
            <a:off x="4023116" y="4872681"/>
            <a:ext cx="1829458" cy="830997"/>
          </a:xfrm>
          <a:prstGeom prst="rect">
            <a:avLst/>
          </a:prstGeom>
          <a:noFill/>
        </p:spPr>
        <p:txBody>
          <a:bodyPr wrap="square" rtlCol="0">
            <a:spAutoFit/>
          </a:bodyPr>
          <a:lstStyle/>
          <a:p>
            <a:r>
              <a:rPr lang="en-CN" sz="1600" dirty="0">
                <a:latin typeface="Palatino" pitchFamily="2" charset="77"/>
                <a:ea typeface="Palatino" pitchFamily="2" charset="77"/>
              </a:rPr>
              <a:t>Two peaks, usually two different groups</a:t>
            </a:r>
          </a:p>
        </p:txBody>
      </p:sp>
    </p:spTree>
    <p:extLst>
      <p:ext uri="{BB962C8B-B14F-4D97-AF65-F5344CB8AC3E}">
        <p14:creationId xmlns:p14="http://schemas.microsoft.com/office/powerpoint/2010/main" val="1779452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1640</TotalTime>
  <Words>1212</Words>
  <Application>Microsoft Macintosh PowerPoint</Application>
  <PresentationFormat>Widescreen</PresentationFormat>
  <Paragraphs>173</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Palatino</vt:lpstr>
      <vt:lpstr>PT Sans Caption</vt:lpstr>
      <vt:lpstr>Office Theme</vt:lpstr>
      <vt:lpstr>SECTION 1</vt:lpstr>
      <vt:lpstr>Introduction</vt:lpstr>
      <vt:lpstr>PowerPoint Presentation</vt:lpstr>
      <vt:lpstr>Variables</vt:lpstr>
      <vt:lpstr>What is Histogram?</vt:lpstr>
      <vt:lpstr>How to Draw a Histogram?</vt:lpstr>
      <vt:lpstr>PowerPoint Presentation</vt:lpstr>
      <vt:lpstr>PowerPoint Presentation</vt:lpstr>
      <vt:lpstr>Some Shapes of Histogram</vt:lpstr>
      <vt:lpstr>PowerPoint Presentation</vt:lpstr>
      <vt:lpstr>Average and Median with Histogram</vt:lpstr>
      <vt:lpstr>Standard Deviation with Histogram</vt:lpstr>
      <vt:lpstr>PowerPoint Presentation</vt:lpstr>
      <vt:lpstr>PowerPoint Presentation</vt:lpstr>
      <vt:lpstr>PowerPoint Presentation</vt:lpstr>
      <vt:lpstr>The Normal Curve</vt:lpstr>
      <vt:lpstr>Z Score</vt:lpstr>
      <vt:lpstr>Percentile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1</dc:title>
  <dc:creator>Yu Zhu</dc:creator>
  <cp:lastModifiedBy>Yu Zhu</cp:lastModifiedBy>
  <cp:revision>60</cp:revision>
  <dcterms:created xsi:type="dcterms:W3CDTF">2020-10-15T08:15:46Z</dcterms:created>
  <dcterms:modified xsi:type="dcterms:W3CDTF">2020-10-16T13:39:07Z</dcterms:modified>
</cp:coreProperties>
</file>